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1.jpg" ContentType="image/jpeg"/>
  <Override PartName="/ppt/media/image32.jpg" ContentType="image/jpeg"/>
  <Override PartName="/ppt/media/image38.jpg" ContentType="image/jpeg"/>
  <Override PartName="/ppt/media/image41.jpg" ContentType="image/png"/>
  <Override PartName="/ppt/media/image55.jpg" ContentType="image/jpeg"/>
  <Override PartName="/ppt/media/image57.jpg" ContentType="image/jpe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media/image61.jpg" ContentType="image/jpeg"/>
  <Override PartName="/ppt/media/image62.jpg" ContentType="image/jpeg"/>
  <Override PartName="/ppt/notesSlides/notesSlide2.xml" ContentType="application/vnd.openxmlformats-officedocument.presentationml.notesSlide+xml"/>
  <Override PartName="/ppt/media/image63.jpg" ContentType="image/jpeg"/>
  <Override PartName="/ppt/media/image64.jpg" ContentType="image/jpeg"/>
  <Override PartName="/ppt/notesSlides/notesSlide3.xml" ContentType="application/vnd.openxmlformats-officedocument.presentationml.notesSlide+xml"/>
  <Override PartName="/ppt/media/image69.jpg" ContentType="image/jpeg"/>
  <Override PartName="/ppt/media/image77.jpg" ContentType="image/jpeg"/>
  <Override PartName="/ppt/notesSlides/notesSlide4.xml" ContentType="application/vnd.openxmlformats-officedocument.presentationml.notesSlide+xml"/>
  <Override PartName="/ppt/media/image78.jpg" ContentType="image/jpeg"/>
  <Override PartName="/ppt/media/image81.jpg" ContentType="image/jpeg"/>
  <Override PartName="/ppt/media/image10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1" r:id="rId2"/>
    <p:sldId id="258" r:id="rId3"/>
    <p:sldId id="260" r:id="rId4"/>
    <p:sldId id="288" r:id="rId5"/>
    <p:sldId id="256" r:id="rId6"/>
    <p:sldId id="277" r:id="rId7"/>
    <p:sldId id="257" r:id="rId8"/>
    <p:sldId id="282" r:id="rId9"/>
    <p:sldId id="283" r:id="rId10"/>
    <p:sldId id="270" r:id="rId11"/>
    <p:sldId id="289" r:id="rId12"/>
    <p:sldId id="271" r:id="rId13"/>
    <p:sldId id="284" r:id="rId14"/>
    <p:sldId id="272" r:id="rId15"/>
    <p:sldId id="291" r:id="rId16"/>
    <p:sldId id="279" r:id="rId17"/>
    <p:sldId id="290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ek Farley" initials="DF" lastIdx="1" clrIdx="0">
    <p:extLst>
      <p:ext uri="{19B8F6BF-5375-455C-9EA6-DF929625EA0E}">
        <p15:presenceInfo xmlns:p15="http://schemas.microsoft.com/office/powerpoint/2012/main" userId="Derek Farl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0" autoAdjust="0"/>
  </p:normalViewPr>
  <p:slideViewPr>
    <p:cSldViewPr>
      <p:cViewPr varScale="1">
        <p:scale>
          <a:sx n="114" d="100"/>
          <a:sy n="114" d="100"/>
        </p:scale>
        <p:origin x="4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Derek\Documents\Applebee's\Measurement\Monthly%20Masters\December%20201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13326642993155"/>
          <c:y val="7.8344790234554013E-2"/>
          <c:w val="0.84411359839087086"/>
          <c:h val="0.8512880488811855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EAV!$C$2</c:f>
              <c:strCache>
                <c:ptCount val="1"/>
                <c:pt idx="0">
                  <c:v>2011 Final</c:v>
                </c:pt>
              </c:strCache>
            </c:strRef>
          </c:tx>
          <c:spPr>
            <a:gradFill rotWithShape="0">
              <a:gsLst>
                <a:gs pos="0">
                  <a:srgbClr val="FFFFFF">
                    <a:gamma/>
                    <a:shade val="7607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76078"/>
                    <a:invGamma/>
                  </a:srgbClr>
                </a:gs>
              </a:gsLst>
              <a:lin ang="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4B0E-46A2-BA3A-D3DFDD386659}"/>
              </c:ext>
            </c:extLst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3600" b="0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B0E-46A2-BA3A-D3DFDD386659}"/>
                </c:ext>
              </c:extLst>
            </c:dLbl>
            <c:dLbl>
              <c:idx val="1"/>
              <c:layout>
                <c:manualLayout>
                  <c:x val="0"/>
                  <c:y val="0.210932439988412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71-4A0B-92FE-839FA3B07CA1}"/>
                </c:ext>
              </c:extLst>
            </c:dLbl>
            <c:dLbl>
              <c:idx val="2"/>
              <c:layout>
                <c:manualLayout>
                  <c:x val="0"/>
                  <c:y val="0.1866727745693110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71-4A0B-92FE-839FA3B07CA1}"/>
                </c:ext>
              </c:extLst>
            </c:dLbl>
            <c:dLbl>
              <c:idx val="4"/>
              <c:layout>
                <c:manualLayout>
                  <c:x val="2.5839637858582408E-3"/>
                  <c:y val="0.154885856965366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71-4A0B-92FE-839FA3B07CA1}"/>
                </c:ext>
              </c:extLst>
            </c:dLbl>
            <c:dLbl>
              <c:idx val="5"/>
              <c:layout>
                <c:manualLayout>
                  <c:x val="1.6253610520891998E-3"/>
                  <c:y val="0.116882418331122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71-4A0B-92FE-839FA3B07CA1}"/>
                </c:ext>
              </c:extLst>
            </c:dLbl>
            <c:dLbl>
              <c:idx val="6"/>
              <c:layout>
                <c:manualLayout>
                  <c:x val="2.5839637858582408E-3"/>
                  <c:y val="0.142657139750031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71-4A0B-92FE-839FA3B07CA1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EAV!$A$3:$A$9</c:f>
              <c:strCache>
                <c:ptCount val="7"/>
                <c:pt idx="0">
                  <c:v>Applebee's</c:v>
                </c:pt>
                <c:pt idx="1">
                  <c:v>Buffalo Wild Wings</c:v>
                </c:pt>
                <c:pt idx="2">
                  <c:v>Chili's</c:v>
                </c:pt>
                <c:pt idx="3">
                  <c:v>Olive Garden</c:v>
                </c:pt>
                <c:pt idx="4">
                  <c:v>Outback Steakhouse</c:v>
                </c:pt>
                <c:pt idx="5">
                  <c:v>Ruby Tuesday</c:v>
                </c:pt>
                <c:pt idx="6">
                  <c:v>TGI Friday's</c:v>
                </c:pt>
              </c:strCache>
            </c:strRef>
          </c:cat>
          <c:val>
            <c:numRef>
              <c:f>EAV!$C$3:$C$9</c:f>
              <c:numCache>
                <c:formatCode>#,##0</c:formatCode>
                <c:ptCount val="7"/>
                <c:pt idx="0">
                  <c:v>1427500</c:v>
                </c:pt>
                <c:pt idx="1">
                  <c:v>645833.33333333384</c:v>
                </c:pt>
                <c:pt idx="2">
                  <c:v>591916.66666666709</c:v>
                </c:pt>
                <c:pt idx="3">
                  <c:v>904166.66666666709</c:v>
                </c:pt>
                <c:pt idx="4">
                  <c:v>570000</c:v>
                </c:pt>
                <c:pt idx="5">
                  <c:v>264583.33333333355</c:v>
                </c:pt>
                <c:pt idx="6">
                  <c:v>338333.33333333355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71-4A0B-92FE-839FA3B07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0506496"/>
        <c:axId val="150524672"/>
      </c:barChart>
      <c:catAx>
        <c:axId val="15050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0524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05246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9525">
            <a:noFill/>
          </a:ln>
        </c:spPr>
        <c:crossAx val="150506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0.95098</cdr:x>
      <cdr:y>0.24944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2B46CA-3446-3B44-F9B1-63548D1C98F4}"/>
            </a:ext>
          </a:extLst>
        </cdr:cNvPr>
        <cdr:cNvSpPr txBox="1"/>
      </cdr:nvSpPr>
      <cdr:spPr>
        <a:xfrm xmlns:a="http://schemas.openxmlformats.org/drawingml/2006/main">
          <a:off x="0" y="0"/>
          <a:ext cx="7391400" cy="1219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3200" b="1" kern="1200" dirty="0"/>
            <a:t>         	#1 IN EARNED MEDIA VALUE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D255-988E-4345-9ADC-74ABB081E7AC}" type="datetimeFigureOut">
              <a:rPr lang="en-US" smtClean="0"/>
              <a:t>5/4/2026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8F540-FB74-486D-9B0D-7114F8E3F7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5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573A1-E1D1-014B-B8B6-86E8311D97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8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573A1-E1D1-014B-B8B6-86E8311D97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8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573A1-E1D1-014B-B8B6-86E8311D97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8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573A1-E1D1-014B-B8B6-86E8311D97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9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279"/>
            <a:ext cx="12085828" cy="6842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2353" y="1432051"/>
            <a:ext cx="5244465" cy="467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 u="sng">
                <a:solidFill>
                  <a:srgbClr val="0462C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023872" y="1661160"/>
            <a:ext cx="3550920" cy="1767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096000" y="3304032"/>
            <a:ext cx="4572000" cy="2252980"/>
          </a:xfrm>
          <a:custGeom>
            <a:avLst/>
            <a:gdLst/>
            <a:ahLst/>
            <a:cxnLst/>
            <a:rect l="l" t="t" r="r" b="b"/>
            <a:pathLst>
              <a:path w="4572000" h="2252979">
                <a:moveTo>
                  <a:pt x="0" y="2252472"/>
                </a:moveTo>
                <a:lnTo>
                  <a:pt x="4572000" y="2252472"/>
                </a:lnTo>
                <a:lnTo>
                  <a:pt x="4572000" y="0"/>
                </a:lnTo>
                <a:lnTo>
                  <a:pt x="0" y="0"/>
                </a:lnTo>
                <a:lnTo>
                  <a:pt x="0" y="2252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6524752" y="3316351"/>
            <a:ext cx="3564128" cy="2227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8543543" y="1301496"/>
            <a:ext cx="2124455" cy="2002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1525524" y="130301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9624">
            <a:solidFill>
              <a:srgbClr val="3648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1525524" y="555802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9624">
            <a:solidFill>
              <a:srgbClr val="3648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044951"/>
            <a:ext cx="12192000" cy="3813175"/>
          </a:xfrm>
          <a:custGeom>
            <a:avLst/>
            <a:gdLst/>
            <a:ahLst/>
            <a:cxnLst/>
            <a:rect l="l" t="t" r="r" b="b"/>
            <a:pathLst>
              <a:path w="12192000" h="3813175">
                <a:moveTo>
                  <a:pt x="0" y="3813048"/>
                </a:moveTo>
                <a:lnTo>
                  <a:pt x="12192000" y="3813048"/>
                </a:lnTo>
                <a:lnTo>
                  <a:pt x="12192000" y="0"/>
                </a:lnTo>
                <a:lnTo>
                  <a:pt x="0" y="0"/>
                </a:lnTo>
                <a:lnTo>
                  <a:pt x="0" y="3813048"/>
                </a:lnTo>
                <a:close/>
              </a:path>
            </a:pathLst>
          </a:custGeom>
          <a:solidFill>
            <a:srgbClr val="36486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7244" y="613105"/>
            <a:ext cx="1796414" cy="69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7244" y="1164412"/>
            <a:ext cx="10330180" cy="397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jpg"/><Relationship Id="rId21" Type="http://schemas.openxmlformats.org/officeDocument/2006/relationships/image" Target="../media/image103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.png"/><Relationship Id="rId16" Type="http://schemas.openxmlformats.org/officeDocument/2006/relationships/image" Target="../media/image98.jpg"/><Relationship Id="rId20" Type="http://schemas.openxmlformats.org/officeDocument/2006/relationships/image" Target="../media/image10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jp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jp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9" Type="http://schemas.openxmlformats.org/officeDocument/2006/relationships/image" Target="../media/image45.jpeg"/><Relationship Id="rId3" Type="http://schemas.openxmlformats.org/officeDocument/2006/relationships/image" Target="../media/image9.png"/><Relationship Id="rId21" Type="http://schemas.openxmlformats.org/officeDocument/2006/relationships/image" Target="../media/image27.jp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33" Type="http://schemas.openxmlformats.org/officeDocument/2006/relationships/image" Target="../media/image39.jpeg"/><Relationship Id="rId38" Type="http://schemas.openxmlformats.org/officeDocument/2006/relationships/image" Target="../media/image44.png"/><Relationship Id="rId2" Type="http://schemas.openxmlformats.org/officeDocument/2006/relationships/image" Target="../media/image8.png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29" Type="http://schemas.openxmlformats.org/officeDocument/2006/relationships/image" Target="../media/image35.png"/><Relationship Id="rId41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png"/><Relationship Id="rId32" Type="http://schemas.openxmlformats.org/officeDocument/2006/relationships/image" Target="../media/image38.jp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jpe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31" Type="http://schemas.openxmlformats.org/officeDocument/2006/relationships/image" Target="../media/image37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atoday.com/story/money/business/2013/10/27/halloween-free-meals-for-kids-casual-dining/3153911/" TargetMode="External"/><Relationship Id="rId3" Type="http://schemas.openxmlformats.org/officeDocument/2006/relationships/hyperlink" Target="http://nrn.com/latest-headlines/how-one-restaurant-chain-responded-disaster" TargetMode="External"/><Relationship Id="rId7" Type="http://schemas.openxmlformats.org/officeDocument/2006/relationships/hyperlink" Target="http://www.usatoday.com/story/money/business/2013/06/04/pizza-hut-55th-anniversary-little-caesars/2390105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usatoday.com/story/money/business/2012/11/07/veterans-day-free-meals-freebies/1684021/" TargetMode="External"/><Relationship Id="rId11" Type="http://schemas.openxmlformats.org/officeDocument/2006/relationships/image" Target="../media/image51.png"/><Relationship Id="rId5" Type="http://schemas.openxmlformats.org/officeDocument/2006/relationships/hyperlink" Target="http://www.usatoday.com/story/money/business/2012/12/10/mobile-meal-ordering-restaurants/1759007/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://nrn.com/social-media/how-restaurant-chains-handle-viral-speculation" TargetMode="External"/><Relationship Id="rId9" Type="http://schemas.openxmlformats.org/officeDocument/2006/relationships/hyperlink" Target="http://www.usatoday.com/story/money/business/2014/01/08/fast-food-deals-restaurant-industry-burger-king-pizza-hut-subway/430466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FBEBA-B509-D41E-6864-357F13AFC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632944" cy="6482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C0F53-D33A-F4C7-546D-17E6325E148C}"/>
              </a:ext>
            </a:extLst>
          </p:cNvPr>
          <p:cNvSpPr txBox="1"/>
          <p:nvPr/>
        </p:nvSpPr>
        <p:spPr>
          <a:xfrm>
            <a:off x="152400" y="1524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</a:rPr>
              <a:t>TWENTY YEARS AFTER STARTING WITH A BLANK LEGAL PAD AND A PEN IN AN EMPTY OFFICE, derekPR NOW OPERATES AS A SELECTIVE, SENIOR-LED PUBLIC RELATIONS MODEL WITH A PROVEN RECORD OF CATEGORY-LEADING RESULTS. THIS IS THE WORK. THIS IS HOW IT’S DONE. </a:t>
            </a:r>
            <a:endParaRPr lang="en-US" sz="1600" b="1" i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25D45-0DEB-25CE-5C75-E1947E8F6896}"/>
              </a:ext>
            </a:extLst>
          </p:cNvPr>
          <p:cNvSpPr txBox="1"/>
          <p:nvPr/>
        </p:nvSpPr>
        <p:spPr>
          <a:xfrm>
            <a:off x="152400" y="2971800"/>
            <a:ext cx="274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b="1" i="1" dirty="0">
                <a:solidFill>
                  <a:schemeClr val="bg1"/>
                </a:solidFill>
              </a:rPr>
              <a:t>derekPR operates as a single-lead model, orchestrating cross-functional execution across service providers and agency partners. derekPR maintains a deliberately limited client roster—fewer clients, more attention, better results.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31B18-23AB-209C-D08C-DC6812774192}"/>
              </a:ext>
            </a:extLst>
          </p:cNvPr>
          <p:cNvSpPr txBox="1"/>
          <p:nvPr/>
        </p:nvSpPr>
        <p:spPr>
          <a:xfrm>
            <a:off x="8991601" y="51054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E2AA5-418C-DDFD-CF8A-4D79FF580BCA}"/>
              </a:ext>
            </a:extLst>
          </p:cNvPr>
          <p:cNvSpPr txBox="1"/>
          <p:nvPr/>
        </p:nvSpPr>
        <p:spPr>
          <a:xfrm>
            <a:off x="3047301" y="296943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i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2BA14-B790-A775-1F6C-F85EBCE070E7}"/>
              </a:ext>
            </a:extLst>
          </p:cNvPr>
          <p:cNvSpPr txBox="1"/>
          <p:nvPr/>
        </p:nvSpPr>
        <p:spPr>
          <a:xfrm>
            <a:off x="9067800" y="533400"/>
            <a:ext cx="2971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</a:rPr>
              <a:t>	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9543A8-A075-528B-FEAD-D0AF166A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895600"/>
            <a:ext cx="2743200" cy="2971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EE61AC6-3E91-E4A5-B7FB-C091FEEE1320}"/>
              </a:ext>
            </a:extLst>
          </p:cNvPr>
          <p:cNvSpPr txBox="1"/>
          <p:nvPr/>
        </p:nvSpPr>
        <p:spPr>
          <a:xfrm>
            <a:off x="533400" y="5410200"/>
            <a:ext cx="211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BAEF1-F899-95B5-6889-72C271133FF7}"/>
              </a:ext>
            </a:extLst>
          </p:cNvPr>
          <p:cNvSpPr txBox="1"/>
          <p:nvPr/>
        </p:nvSpPr>
        <p:spPr>
          <a:xfrm>
            <a:off x="9525000" y="3429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FDC7F-28D7-1284-E75E-E2CC1A7BC8DF}"/>
              </a:ext>
            </a:extLst>
          </p:cNvPr>
          <p:cNvSpPr txBox="1"/>
          <p:nvPr/>
        </p:nvSpPr>
        <p:spPr>
          <a:xfrm>
            <a:off x="0" y="6477000"/>
            <a:ext cx="10820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ALL RETURN ON INVESTMENT FIGURES, INCLUDING VISIBILITY AND AD EQUIVALENCY, WERE COMMISSIONED BY CLIENTS AND PROVIDED BY INDUSTRY SPECIALISTS.</a:t>
            </a:r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DAB6C-8CB7-FC96-4A35-9C20B1A622AB}"/>
              </a:ext>
            </a:extLst>
          </p:cNvPr>
          <p:cNvSpPr txBox="1"/>
          <p:nvPr/>
        </p:nvSpPr>
        <p:spPr>
          <a:xfrm>
            <a:off x="8869960" y="685800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 AM MORE OF A STORYTELLER THAN A STATISTICIAN, THOUGH YOU WILL FIND BOTH ON THE PAGES THAT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0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3124200"/>
            <a:ext cx="11887200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3645" algn="l"/>
                <a:tab pos="1987550" algn="l"/>
                <a:tab pos="4486275" algn="l"/>
                <a:tab pos="6482715" algn="l"/>
                <a:tab pos="7000240" algn="l"/>
              </a:tabLst>
            </a:pPr>
            <a:r>
              <a:rPr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</a:t>
            </a:r>
            <a:r>
              <a:rPr sz="3200" spc="29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sz="32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Y	</a:t>
            </a:r>
            <a:r>
              <a:rPr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</a:t>
            </a:r>
            <a:r>
              <a:rPr sz="32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	</a:t>
            </a:r>
            <a:r>
              <a:rPr lang="en-US" sz="32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| Turning a Regional Brand into a National PR Platform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3645" algn="l"/>
                <a:tab pos="1987550" algn="l"/>
                <a:tab pos="4486275" algn="l"/>
                <a:tab pos="6482715" algn="l"/>
                <a:tab pos="7000240" algn="l"/>
              </a:tabLst>
            </a:pPr>
            <a:endParaRPr sz="36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968" y="3773423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AA3E5-F301-9B77-8C40-6372CC7F2EE2}"/>
              </a:ext>
            </a:extLst>
          </p:cNvPr>
          <p:cNvSpPr txBox="1"/>
          <p:nvPr/>
        </p:nvSpPr>
        <p:spPr>
          <a:xfrm>
            <a:off x="152401" y="3886200"/>
            <a:ext cx="5410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i="1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First PR agency of record; transformed an internal morale event (World Hamburger Eating Championship) into a national, press-generating brand platform</a:t>
            </a:r>
          </a:p>
          <a:p>
            <a:pPr lvl="0"/>
            <a:endParaRPr lang="en-US" sz="1400" b="1" i="1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Built a hyperlocal media system across all Hwy 55 markets:</a:t>
            </a:r>
          </a:p>
          <a:p>
            <a:pPr lvl="0"/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Increased news coverage by 52%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Achieved 86% positive tonality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Established recurring TV presence (average 2 segments per quarter)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6AB11D-B5F3-DF7E-0705-2DE7C6725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B6BD71-AC33-10CD-1C63-218ADDC29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352800" cy="30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E38EB2-410F-040C-4533-A1CDD99519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1981200" cy="304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343DEB-31D9-4821-F6FE-CCC4EEAC5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3810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F64B4-40BA-4DA5-4DD8-C8F23233E46A}"/>
              </a:ext>
            </a:extLst>
          </p:cNvPr>
          <p:cNvSpPr txBox="1"/>
          <p:nvPr/>
        </p:nvSpPr>
        <p:spPr>
          <a:xfrm flipH="1">
            <a:off x="5486400" y="3886200"/>
            <a:ext cx="64007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Expanded brand storytelling beyond core markets: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Secured coverage in key industry outlets (Service Restaurant, Burger Business) aligned with franchising growth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Developed culturally relevant, news-driven campaigns (National Hot Dog Day, Virginia Tech tribute), earning national sports and local broadcast coverage</a:t>
            </a:r>
          </a:p>
          <a:p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Positioned Hwy 55 as a national brand: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PR performance comparable to brands 2-3x its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Secured designation of the Official Restaurant of National Hamburger Day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F57B4-F1D1-897F-3213-253B2CE2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682F9E-3203-FC02-A028-F27157B2C48A}"/>
              </a:ext>
            </a:extLst>
          </p:cNvPr>
          <p:cNvSpPr txBox="1"/>
          <p:nvPr/>
        </p:nvSpPr>
        <p:spPr>
          <a:xfrm>
            <a:off x="76200" y="3048000"/>
            <a:ext cx="12115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3645" algn="l"/>
                <a:tab pos="1987550" algn="l"/>
                <a:tab pos="4486275" algn="l"/>
                <a:tab pos="6482715" algn="l"/>
                <a:tab pos="7000240" algn="l"/>
              </a:tabLst>
            </a:pPr>
            <a:r>
              <a:rPr lang="en-US"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derekPR | Delivering Record PR Performance from Day 1</a:t>
            </a:r>
            <a:endParaRPr sz="3600" dirty="0">
              <a:latin typeface="Franklin Gothic Medium"/>
              <a:cs typeface="Franklin Gothic Medium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5890C94-84F7-1F88-229B-87DD194BE2D3}"/>
              </a:ext>
            </a:extLst>
          </p:cNvPr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6AE6E52-31CD-0D90-18D7-96FDDFD4C62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AA7CF43E-B88F-A540-C5EF-C58A6320F93F}"/>
              </a:ext>
            </a:extLst>
          </p:cNvPr>
          <p:cNvSpPr/>
          <p:nvPr/>
        </p:nvSpPr>
        <p:spPr>
          <a:xfrm>
            <a:off x="914400" y="152400"/>
            <a:ext cx="3878571" cy="2820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01EC7EB-2BED-8044-1E6D-334E0E4B4B48}"/>
              </a:ext>
            </a:extLst>
          </p:cNvPr>
          <p:cNvSpPr/>
          <p:nvPr/>
        </p:nvSpPr>
        <p:spPr>
          <a:xfrm>
            <a:off x="5791200" y="0"/>
            <a:ext cx="6400800" cy="3044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DC6D55A-7C9F-5FB6-F1FC-967B0DCA8205}"/>
              </a:ext>
            </a:extLst>
          </p:cNvPr>
          <p:cNvSpPr/>
          <p:nvPr/>
        </p:nvSpPr>
        <p:spPr>
          <a:xfrm>
            <a:off x="152400" y="3688080"/>
            <a:ext cx="11627358" cy="45719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E3FE9-369B-5618-7E99-ED34EC8246F0}"/>
              </a:ext>
            </a:extLst>
          </p:cNvPr>
          <p:cNvSpPr txBox="1"/>
          <p:nvPr/>
        </p:nvSpPr>
        <p:spPr>
          <a:xfrm>
            <a:off x="76200" y="3657600"/>
            <a:ext cx="5632508" cy="303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301625">
              <a:lnSpc>
                <a:spcPct val="100000"/>
              </a:lnSpc>
              <a:spcBef>
                <a:spcPts val="95"/>
              </a:spcBef>
            </a:pPr>
            <a:r>
              <a:rPr lang="en-US"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HICKORY TAVERN | IMMEDIATE MARKET IMPACT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r>
              <a:rPr lang="en-US" sz="1400" b="1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the highest PR return in brand history within the first 90 days: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endParaRPr lang="en-US" sz="1400" b="1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Generated record media value for the brand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Secured consistent network TV coverage tied to the Carolina Panthers’ Super Bowl run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en-US" sz="1400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r>
              <a:rPr lang="en-US" sz="1400" b="1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Activate local momentum and in-market engagement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endParaRPr lang="en-US" sz="1400" b="1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Led VIP launch events generating 200+ attendees and extensive local media coverage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Created culturally relevant promotions (March Madness campaign), driving traffic and buzz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B055E-D58B-F289-5CB4-966A12363513}"/>
              </a:ext>
            </a:extLst>
          </p:cNvPr>
          <p:cNvSpPr txBox="1"/>
          <p:nvPr/>
        </p:nvSpPr>
        <p:spPr>
          <a:xfrm>
            <a:off x="5715000" y="3657600"/>
            <a:ext cx="6477000" cy="302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301625">
              <a:lnSpc>
                <a:spcPct val="100000"/>
              </a:lnSpc>
              <a:spcBef>
                <a:spcPts val="95"/>
              </a:spcBef>
            </a:pPr>
            <a:r>
              <a:rPr lang="en-US"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AROOGA’S | HIGH IMPACT LAUNCH EXECUTION</a:t>
            </a:r>
            <a:br>
              <a:rPr lang="en-US" sz="1600" b="1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b="1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record-setting return on first engagement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endParaRPr lang="en-US" sz="1400" b="1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Generated $25K+ in media value in the first month, surpassing the annual retainer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Turned a hometown Best Wings story into a philanthropic activation supporting a vandalized soup kitchen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endParaRPr lang="en-US" sz="1400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r>
              <a:rPr lang="en-US" sz="1400" b="1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Converted local story into multi-market visibility: </a:t>
            </a:r>
          </a:p>
          <a:p>
            <a:pPr marL="12065" marR="301625">
              <a:lnSpc>
                <a:spcPct val="100000"/>
              </a:lnSpc>
              <a:spcBef>
                <a:spcPts val="95"/>
              </a:spcBef>
            </a:pPr>
            <a:endParaRPr lang="en-US" sz="1400" b="1" spc="-1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Secured coverage across all four local network affiliates, with repeat placements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Supported brand momentum during recognition as America’s Next Top Restaurant Franchise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EE0DE-D6EA-68B2-EA78-BE07C03B4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0BBAF36-AC33-2283-1241-68BF59C11998}"/>
              </a:ext>
            </a:extLst>
          </p:cNvPr>
          <p:cNvSpPr txBox="1"/>
          <p:nvPr/>
        </p:nvSpPr>
        <p:spPr>
          <a:xfrm>
            <a:off x="152400" y="3124200"/>
            <a:ext cx="11887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3645" algn="l"/>
                <a:tab pos="1987550" algn="l"/>
                <a:tab pos="4486275" algn="l"/>
                <a:tab pos="6482715" algn="l"/>
                <a:tab pos="7000240" algn="l"/>
              </a:tabLst>
            </a:pPr>
            <a:r>
              <a:rPr lang="en-US"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SHONEY’S | Rebuilding Reputation and Category-Leading PR Performance</a:t>
            </a:r>
            <a:endParaRPr sz="3200" dirty="0">
              <a:latin typeface="Franklin Gothic Medium"/>
              <a:cs typeface="Franklin Gothic Medium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2522A42-2D50-5F0E-E9A8-7F3BEF9F43DD}"/>
              </a:ext>
            </a:extLst>
          </p:cNvPr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25627CF-1221-4F46-A138-D1805B87A80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C58BE-6C6B-138D-B88A-F44A69883D3A}"/>
              </a:ext>
            </a:extLst>
          </p:cNvPr>
          <p:cNvSpPr txBox="1"/>
          <p:nvPr/>
        </p:nvSpPr>
        <p:spPr>
          <a:xfrm>
            <a:off x="152400" y="4114800"/>
            <a:ext cx="5638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Implemented a hyperlocal media system across all Shoney’s markets</a:t>
            </a:r>
          </a:p>
          <a:p>
            <a:pPr lvl="0"/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 news coverage by 113% within the first two years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Re-established consistent presence in major media, including USA Today and The Wall Street Journal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Sustained long-term brand relevance through  disciplined PR execution</a:t>
            </a:r>
          </a:p>
          <a:p>
            <a:pPr lvl="0"/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Maintained 92% positive news tonality, among the highest in family dining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Averaged 100+ independent news placements annually</a:t>
            </a:r>
          </a:p>
          <a:p>
            <a:pPr lvl="0"/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55C47-B98C-6614-BEE8-EF9E41B19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657" y="0"/>
            <a:ext cx="2287343" cy="304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3E6FE9-16F1-0680-2CC7-037B4A80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"/>
            <a:ext cx="28193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3F16E-D881-46F1-6B30-FA60C9271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42672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8E150-B5AC-7216-144E-D29F7E91C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3962400" cy="1396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7EFF8-CFFF-4C77-0742-6CFCDCB68779}"/>
              </a:ext>
            </a:extLst>
          </p:cNvPr>
          <p:cNvSpPr txBox="1"/>
          <p:nvPr/>
        </p:nvSpPr>
        <p:spPr>
          <a:xfrm>
            <a:off x="6019800" y="4114800"/>
            <a:ext cx="586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Repositioned Shoney’s as a consistent source of community-driven news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Established the brand as a go-to for local media across its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ongoing earned media value year over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b="1" i="1" dirty="0">
                <a:solidFill>
                  <a:schemeClr val="bg1"/>
                </a:solidFill>
              </a:rPr>
              <a:t>Turned a dormant brand into a consistent media presence – and keeps it there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-7690" y="2971800"/>
            <a:ext cx="12115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JJ’S RED HOTS |Building National Recognition for a One-Unit Brand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152400" y="4038600"/>
            <a:ext cx="11582400" cy="0"/>
          </a:xfrm>
          <a:prstGeom prst="line">
            <a:avLst/>
          </a:prstGeom>
          <a:ln w="254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4811" y="6650889"/>
            <a:ext cx="11197194" cy="0"/>
          </a:xfrm>
          <a:prstGeom prst="line">
            <a:avLst/>
          </a:prstGeom>
          <a:ln w="127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102870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© derekPR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8F2DE-2180-4117-94D2-9F42537BF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33400"/>
            <a:ext cx="3340100" cy="20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3E214-CB44-08E2-FEA4-DACC622F3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"/>
            <a:ext cx="3380872" cy="3060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1C87A7-A156-2C37-3CA0-3205812DA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75" y="0"/>
            <a:ext cx="4324525" cy="304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F634A3-F272-F17B-1EF9-C26693E15EBC}"/>
              </a:ext>
            </a:extLst>
          </p:cNvPr>
          <p:cNvSpPr txBox="1"/>
          <p:nvPr/>
        </p:nvSpPr>
        <p:spPr>
          <a:xfrm>
            <a:off x="37751" y="4038600"/>
            <a:ext cx="6058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SzPct val="90000"/>
            </a:pP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Took on a single-unit brand and built a national media presence from the ground up</a:t>
            </a: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Secured consistent local and regional coverage, including The Charlotte Observer and network affiliates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Earned several nationally-placed stories, including USA Today and Time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breakthrough national recognition: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Earned feature placement on Food Network’s </a:t>
            </a: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Diners, Drive-Ins and Dives</a:t>
            </a:r>
            <a:b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Generated $5M in advertising equivalency from the appearance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Producer: “I’ve never seen a smaller brand with more national attention and PR”</a:t>
            </a:r>
            <a:endParaRPr lang="en-US" sz="13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  <a:p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53EC2-2C2E-C554-FE8F-7C78FEFBE204}"/>
              </a:ext>
            </a:extLst>
          </p:cNvPr>
          <p:cNvSpPr txBox="1"/>
          <p:nvPr/>
        </p:nvSpPr>
        <p:spPr>
          <a:xfrm>
            <a:off x="6248400" y="4114800"/>
            <a:ext cx="5486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Sustained category-leading credibility over time: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Named to Fast Casual’s Movers &amp; Shakers list twice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 Campaigns ranked nationally against industry stalwarts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Won all local “Best Hot Dog” awards in the Charlotte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Maintained consistent recognition in regional and national 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Built a nationally-recognized brand without scale – and proved it could compete with anyone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6201" y="4114800"/>
            <a:ext cx="5105400" cy="25154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b="1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Built a repeatable PR model for new location openings: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1400" b="1" spc="-2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Supported 5-6 openings per month across multiple markets</a:t>
            </a:r>
          </a:p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Secured consistent local and regional coverage for every launch</a:t>
            </a:r>
          </a:p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en-US" sz="1400" spc="-2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400" b="1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Drove national visibility through campaign-led storytelling: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1400" b="1" spc="-2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Activated a Father’s Day campaign offering free fitness access for dads, generating 30+ media placements</a:t>
            </a:r>
          </a:p>
          <a:p>
            <a:pPr marL="298450" marR="50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Earned coverage in top-tier outlets, including Time and USA Today, along with national broadcast segments</a:t>
            </a:r>
            <a:r>
              <a:rPr lang="en-US" sz="1400" b="1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</a:t>
            </a:r>
            <a:endParaRPr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6400" y="4114800"/>
            <a:ext cx="6176516" cy="2038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93345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business impact at scale:</a:t>
            </a:r>
          </a:p>
          <a:p>
            <a:pPr marL="12065" marR="93345">
              <a:lnSpc>
                <a:spcPct val="100000"/>
              </a:lnSpc>
              <a:spcBef>
                <a:spcPts val="95"/>
              </a:spcBef>
            </a:pPr>
            <a:endParaRPr lang="en-US" sz="1400" b="1" spc="-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9334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Contributed to record-breaking sales performance during grand openings</a:t>
            </a:r>
          </a:p>
          <a:p>
            <a:pPr marL="297815" marR="9334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Supported brand momentum during a period that led to a $4B UFC acquisition</a:t>
            </a:r>
          </a:p>
          <a:p>
            <a:pPr marL="297815" marR="9334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en-US" sz="1400" spc="-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65" marR="93345">
              <a:spcBef>
                <a:spcPts val="95"/>
              </a:spcBef>
            </a:pPr>
            <a:r>
              <a:rPr lang="en-US" sz="1400" b="1" i="1" dirty="0">
                <a:solidFill>
                  <a:schemeClr val="bg1"/>
                </a:solidFill>
              </a:rPr>
              <a:t>	</a:t>
            </a:r>
          </a:p>
          <a:p>
            <a:pPr marL="12065" marR="93345">
              <a:spcBef>
                <a:spcPts val="95"/>
              </a:spcBef>
            </a:pPr>
            <a:endParaRPr lang="en-US" sz="1400" b="1" i="1" dirty="0">
              <a:solidFill>
                <a:schemeClr val="bg1"/>
              </a:solidFill>
            </a:endParaRPr>
          </a:p>
          <a:p>
            <a:pPr marL="12065" marR="93345">
              <a:spcBef>
                <a:spcPts val="95"/>
              </a:spcBef>
            </a:pPr>
            <a:r>
              <a:rPr lang="en-US" sz="1400" b="1" i="1" dirty="0">
                <a:solidFill>
                  <a:schemeClr val="bg1"/>
                </a:solidFill>
              </a:rPr>
              <a:t>	Turned franchise expansion into a repeatable media event</a:t>
            </a:r>
            <a:endParaRPr lang="en-US" sz="1400" spc="-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65" marR="93345">
              <a:lnSpc>
                <a:spcPct val="100000"/>
              </a:lnSpc>
              <a:spcBef>
                <a:spcPts val="95"/>
              </a:spcBef>
            </a:pPr>
            <a:endParaRPr sz="13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 </a:t>
            </a:r>
            <a:r>
              <a:rPr lang="en-US" spc="-15" dirty="0"/>
              <a:t>derekPR</a:t>
            </a:r>
            <a:endParaRPr spc="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A15748-C52C-47F7-8FEC-A8547683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4815" cy="3066409"/>
          </a:xfrm>
          <a:prstGeom prst="rect">
            <a:avLst/>
          </a:prstGeom>
        </p:spPr>
      </p:pic>
      <p:pic>
        <p:nvPicPr>
          <p:cNvPr id="1026" name="Picture 2" descr="All Locations | Gym &amp; Fitness | UFC FIT">
            <a:extLst>
              <a:ext uri="{FF2B5EF4-FFF2-40B4-BE49-F238E27FC236}">
                <a16:creationId xmlns:a16="http://schemas.microsoft.com/office/drawing/2014/main" id="{18D7C446-37B0-9982-91AC-CDCC0EC3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8200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BE6FE6-D049-6AA6-F386-45C17E00AA03}"/>
              </a:ext>
            </a:extLst>
          </p:cNvPr>
          <p:cNvSpPr txBox="1"/>
          <p:nvPr/>
        </p:nvSpPr>
        <p:spPr>
          <a:xfrm>
            <a:off x="76200" y="3048000"/>
            <a:ext cx="11553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UFC GYM | Building a Scalable PR Engine for Rapid Franchise Growth</a:t>
            </a:r>
            <a:endParaRPr 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7B4B4-2F60-B76E-4A44-8E11E74C1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51054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424B3-0F8D-5AEC-72AB-39FF704A2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5562600" cy="2528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5F4B40-55C4-1341-CC60-F2B1076A8809}"/>
              </a:ext>
            </a:extLst>
          </p:cNvPr>
          <p:cNvSpPr txBox="1"/>
          <p:nvPr/>
        </p:nvSpPr>
        <p:spPr>
          <a:xfrm>
            <a:off x="0" y="3124200"/>
            <a:ext cx="613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derekPR | How I Deliver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AAE49-53B3-7B03-369E-7E2DAA5AE131}"/>
              </a:ext>
            </a:extLst>
          </p:cNvPr>
          <p:cNvSpPr txBox="1"/>
          <p:nvPr/>
        </p:nvSpPr>
        <p:spPr>
          <a:xfrm flipH="1">
            <a:off x="152400" y="3886200"/>
            <a:ext cx="6310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 fast. Prove value immediately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 record PR performance from the first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Establish immediate media presence and credibility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Turn moments into platforms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Convert single stories into repeatable, multi-market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Extend campaigns beyond one moment into sustained brand narratives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6F443-5E4D-F60F-D164-E506DB125564}"/>
              </a:ext>
            </a:extLst>
          </p:cNvPr>
          <p:cNvSpPr txBox="1"/>
          <p:nvPr/>
        </p:nvSpPr>
        <p:spPr>
          <a:xfrm>
            <a:off x="6400800" y="3200400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Scale without losing control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 hyperlocal media networks across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 consistency, quality, and message discipline across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Sustain performance</a:t>
            </a:r>
            <a:r>
              <a:rPr lang="en-US" sz="1400" b="1" dirty="0">
                <a:solidFill>
                  <a:schemeClr val="bg1"/>
                </a:solidFill>
              </a:rPr>
              <a:t>—</a:t>
            </a: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spikes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 category-leading results year over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 high-volume, high-quality coverage with consistent positive tone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Structured to outperform</a:t>
            </a:r>
          </a:p>
          <a:p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Senior-led with single-point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Selective roster: fewer clients, more attention, stronger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CDBB4-FE60-79C8-6831-414262890108}"/>
              </a:ext>
            </a:extLst>
          </p:cNvPr>
          <p:cNvSpPr txBox="1"/>
          <p:nvPr/>
        </p:nvSpPr>
        <p:spPr>
          <a:xfrm>
            <a:off x="304800" y="6396335"/>
            <a:ext cx="1137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PROVEN ACROSS NATIONAL BRANDS, FRANCHISE SYSTEMS AND SINGLE-UNIT OPERATORS</a:t>
            </a:r>
          </a:p>
        </p:txBody>
      </p:sp>
    </p:spTree>
    <p:extLst>
      <p:ext uri="{BB962C8B-B14F-4D97-AF65-F5344CB8AC3E}">
        <p14:creationId xmlns:p14="http://schemas.microsoft.com/office/powerpoint/2010/main" val="79737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5" y="0"/>
            <a:ext cx="311301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43000" y="1295400"/>
            <a:ext cx="838200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057400" y="3581400"/>
            <a:ext cx="914400" cy="60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600200" y="5334000"/>
            <a:ext cx="36271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8600" y="1295400"/>
            <a:ext cx="762000" cy="609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66800" y="3581400"/>
            <a:ext cx="914400" cy="609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3400" y="5638800"/>
            <a:ext cx="362712" cy="838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09600" y="2057400"/>
            <a:ext cx="7620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66800" y="5334000"/>
            <a:ext cx="362712" cy="838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66800" y="4343400"/>
            <a:ext cx="914400" cy="609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133600" y="1295400"/>
            <a:ext cx="838200" cy="609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133600" y="5638800"/>
            <a:ext cx="362712" cy="838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09600" y="152400"/>
            <a:ext cx="922020" cy="990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52400" y="3581400"/>
            <a:ext cx="838200" cy="609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2819400"/>
            <a:ext cx="990600" cy="609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133600" y="4343400"/>
            <a:ext cx="838200" cy="609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600200" y="2057400"/>
            <a:ext cx="838200" cy="609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752600" y="381000"/>
            <a:ext cx="914400" cy="6797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590800" y="2590800"/>
            <a:ext cx="362712" cy="838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2400" y="4343400"/>
            <a:ext cx="838200" cy="609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355758" y="302210"/>
            <a:ext cx="868384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9365" algn="l"/>
                <a:tab pos="2145665" algn="l"/>
              </a:tabLst>
            </a:pPr>
            <a:r>
              <a:rPr lang="en-US" b="0" spc="29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AWARDS | ONE STORY</a:t>
            </a:r>
            <a:endParaRPr dirty="0">
              <a:latin typeface="Franklin Gothic Medium"/>
              <a:cs typeface="Franklin Gothic Mediu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00400" y="1188718"/>
            <a:ext cx="8472424" cy="487681"/>
          </a:xfrm>
          <a:custGeom>
            <a:avLst/>
            <a:gdLst/>
            <a:ahLst/>
            <a:cxnLst/>
            <a:rect l="l" t="t" r="r" b="b"/>
            <a:pathLst>
              <a:path w="8067040">
                <a:moveTo>
                  <a:pt x="0" y="0"/>
                </a:moveTo>
                <a:lnTo>
                  <a:pt x="8067040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6436614" y="1415592"/>
            <a:ext cx="2345055" cy="957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endParaRPr lang="en-US" sz="1400" spc="-15" dirty="0">
              <a:solidFill>
                <a:srgbClr val="36486C"/>
              </a:solidFill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7100"/>
              </a:lnSpc>
              <a:spcBef>
                <a:spcPts val="100"/>
              </a:spcBef>
            </a:pPr>
            <a:endParaRPr lang="en-US" sz="1400" spc="-15" dirty="0">
              <a:solidFill>
                <a:srgbClr val="36486C"/>
              </a:solidFill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7100"/>
              </a:lnSpc>
              <a:spcBef>
                <a:spcPts val="100"/>
              </a:spcBef>
            </a:pPr>
            <a:endParaRPr lang="en-US" sz="1400" spc="-15" dirty="0">
              <a:solidFill>
                <a:srgbClr val="36486C"/>
              </a:solidFill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7100"/>
              </a:lnSpc>
              <a:spcBef>
                <a:spcPts val="100"/>
              </a:spcBef>
            </a:pPr>
            <a:endParaRPr sz="1400" dirty="0">
              <a:latin typeface="Franklin Gothic Medium"/>
              <a:cs typeface="Franklin Gothic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00400" y="6605016"/>
            <a:ext cx="8472424" cy="45719"/>
          </a:xfrm>
          <a:custGeom>
            <a:avLst/>
            <a:gdLst/>
            <a:ahLst/>
            <a:cxnLst/>
            <a:rect l="l" t="t" r="r" b="b"/>
            <a:pathLst>
              <a:path w="8067040">
                <a:moveTo>
                  <a:pt x="0" y="0"/>
                </a:moveTo>
                <a:lnTo>
                  <a:pt x="8067040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 flipH="1">
            <a:off x="10896600" y="6400800"/>
            <a:ext cx="167640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2026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D4BA5A-9EA5-1C48-0BBE-46A41658A2D7}"/>
              </a:ext>
            </a:extLst>
          </p:cNvPr>
          <p:cNvSpPr txBox="1"/>
          <p:nvPr/>
        </p:nvSpPr>
        <p:spPr>
          <a:xfrm>
            <a:off x="3176816" y="1322774"/>
            <a:ext cx="8950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people think awards are for the industry. I never did; in my first year, I went to the PR equivalent of the Oscars. </a:t>
            </a:r>
          </a:p>
          <a:p>
            <a:endParaRPr lang="en-US" dirty="0"/>
          </a:p>
          <a:p>
            <a:r>
              <a:rPr lang="en-US" dirty="0"/>
              <a:t>I wasn’t invited—I bought a seat because I thought that’s what you were supposed to do.</a:t>
            </a:r>
          </a:p>
          <a:p>
            <a:endParaRPr lang="en-US" dirty="0"/>
          </a:p>
          <a:p>
            <a:r>
              <a:rPr lang="en-US" dirty="0"/>
              <a:t>The next year, I was invited. Travel covered. No expectations; I didn’t know why I was there—until I heard my name.</a:t>
            </a:r>
          </a:p>
          <a:p>
            <a:endParaRPr lang="en-US" dirty="0"/>
          </a:p>
          <a:p>
            <a:r>
              <a:rPr lang="en-US" dirty="0"/>
              <a:t>I had submitted a campaign for TGI Friday’s without telling them. It wasn’t in the budget.</a:t>
            </a:r>
          </a:p>
          <a:p>
            <a:r>
              <a:rPr lang="en-US" dirty="0"/>
              <a:t>It didn’t require operations. It was just an idea. </a:t>
            </a:r>
          </a:p>
          <a:p>
            <a:endParaRPr lang="en-US" dirty="0"/>
          </a:p>
          <a:p>
            <a:r>
              <a:rPr lang="en-US" dirty="0"/>
              <a:t>They had already won everything that mattered that year. </a:t>
            </a:r>
          </a:p>
          <a:p>
            <a:endParaRPr lang="en-US" dirty="0"/>
          </a:p>
          <a:p>
            <a:r>
              <a:rPr lang="en-US" dirty="0"/>
              <a:t>This one was different. This one was mine.</a:t>
            </a:r>
          </a:p>
          <a:p>
            <a:endParaRPr lang="en-US" dirty="0"/>
          </a:p>
          <a:p>
            <a:r>
              <a:rPr lang="en-US" dirty="0"/>
              <a:t>When they announced the grand prize, I heard someone at the table say, “Who the hell is Derek Farley?” Then they called my name.</a:t>
            </a:r>
          </a:p>
          <a:p>
            <a:endParaRPr lang="en-US" dirty="0"/>
          </a:p>
          <a:p>
            <a:r>
              <a:rPr lang="en-US" dirty="0"/>
              <a:t>I stood up, said “that’s me,” took the award, thanked the back table, and left.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90C9D-FAA9-8B9D-3DD9-A2C3A272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85800"/>
            <a:ext cx="4397818" cy="123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07745-74EE-3F96-0F85-6B9D822FC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"/>
            <a:ext cx="3200400" cy="305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E9C19-0E75-1287-646D-C34FA329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59" y="0"/>
            <a:ext cx="356134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5789FC-49BE-48BB-A313-D279050E8324}"/>
              </a:ext>
            </a:extLst>
          </p:cNvPr>
          <p:cNvSpPr txBox="1"/>
          <p:nvPr/>
        </p:nvSpPr>
        <p:spPr>
          <a:xfrm>
            <a:off x="76200" y="3107932"/>
            <a:ext cx="1203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 STEP CARES | Scaling community impact </a:t>
            </a:r>
          </a:p>
          <a:p>
            <a:r>
              <a:rPr lang="en-US" sz="3200" spc="30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with Dignity-First PR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438721-7D3F-6C03-1E0B-1368037AD696}"/>
              </a:ext>
            </a:extLst>
          </p:cNvPr>
          <p:cNvSpPr txBox="1"/>
          <p:nvPr/>
        </p:nvSpPr>
        <p:spPr>
          <a:xfrm>
            <a:off x="228600" y="4191000"/>
            <a:ext cx="4953000" cy="26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SzPct val="90000"/>
            </a:pPr>
            <a:r>
              <a:rPr lang="en-US" sz="1400" b="1" dirty="0">
                <a:solidFill>
                  <a:schemeClr val="bg1"/>
                </a:solidFill>
              </a:rPr>
              <a:t>Built and sustained a community-driven PR platform: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Sustained multi-year charitable giving program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Executed 60+ donations across local communities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Maintained 100% positive news tonality across all coverage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Generated 90 network TV segments and $1.7M in media value (7:1 ROI) </a:t>
            </a:r>
          </a:p>
          <a:p>
            <a:pPr>
              <a:spcAft>
                <a:spcPts val="800"/>
              </a:spcAft>
              <a:buSzPct val="90000"/>
            </a:pP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800"/>
              </a:spcAft>
              <a:buSzPct val="90000"/>
            </a:pP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0A9CA0-B8CD-D9BA-D522-F734C365E070}"/>
              </a:ext>
            </a:extLst>
          </p:cNvPr>
          <p:cNvSpPr txBox="1"/>
          <p:nvPr/>
        </p:nvSpPr>
        <p:spPr>
          <a:xfrm>
            <a:off x="5791200" y="3810000"/>
            <a:ext cx="61365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Led with discipline—what we </a:t>
            </a:r>
            <a:r>
              <a:rPr lang="en-US" sz="14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didn’t</a:t>
            </a: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 mattered: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Avoided self-serving storytelling around recipients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Prioritized dignity over exposure in every activation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Ensured coverage elevated the cause—not the brand</a:t>
            </a:r>
          </a:p>
          <a:p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Built internal alignment around purpose-driven 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Proved community impact and strong PR performance don’t have to compete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4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46347" y="-4439"/>
            <a:ext cx="314565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" y="381000"/>
            <a:ext cx="8915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5380" algn="l"/>
              </a:tabLst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CATEGORY-LEADING RESULTS. DELIVERED REPEATEDLY</a:t>
            </a:r>
            <a:endParaRPr sz="3200" b="1" i="1" dirty="0">
              <a:solidFill>
                <a:schemeClr val="accent1">
                  <a:lumMod val="50000"/>
                </a:schemeClr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1143000"/>
            <a:ext cx="8067040" cy="152400"/>
          </a:xfrm>
          <a:custGeom>
            <a:avLst/>
            <a:gdLst/>
            <a:ahLst/>
            <a:cxnLst/>
            <a:rect l="l" t="t" r="r" b="b"/>
            <a:pathLst>
              <a:path w="8067040">
                <a:moveTo>
                  <a:pt x="0" y="0"/>
                </a:moveTo>
                <a:lnTo>
                  <a:pt x="8067039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05968" y="6650735"/>
            <a:ext cx="8067040" cy="0"/>
          </a:xfrm>
          <a:custGeom>
            <a:avLst/>
            <a:gdLst/>
            <a:ahLst/>
            <a:cxnLst/>
            <a:rect l="l" t="t" r="r" b="b"/>
            <a:pathLst>
              <a:path w="8067040">
                <a:moveTo>
                  <a:pt x="0" y="0"/>
                </a:moveTo>
                <a:lnTo>
                  <a:pt x="806703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603997" y="6454546"/>
            <a:ext cx="98361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2026</a:t>
            </a: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derekPR</a:t>
            </a:r>
            <a:r>
              <a:rPr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9128" y="710895"/>
            <a:ext cx="2960013" cy="10752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The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results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that </a:t>
            </a:r>
            <a:r>
              <a:rPr lang="en-US"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derekPR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achieved</a:t>
            </a:r>
            <a:r>
              <a:rPr lang="en-US"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for us</a:t>
            </a:r>
            <a:r>
              <a:rPr sz="1150" i="1" spc="-7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were</a:t>
            </a:r>
            <a:r>
              <a:rPr lang="en-US"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undeniably the best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in</a:t>
            </a:r>
            <a:r>
              <a:rPr lang="en-US"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our company’s history. For the four years during which derekPR was our agency, TGI Fridays led the casual dining industry in both volume and quality of news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coverage.</a:t>
            </a:r>
            <a:r>
              <a:rPr lang="en-US"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Every year.</a:t>
            </a:r>
            <a:endParaRPr sz="1150" dirty="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61755" y="1892226"/>
            <a:ext cx="2965142" cy="42986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>
              <a:lnSpc>
                <a:spcPct val="100200"/>
              </a:lnSpc>
              <a:spcBef>
                <a:spcPts val="100"/>
              </a:spcBef>
            </a:pP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In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addition, </a:t>
            </a:r>
            <a:r>
              <a:rPr sz="11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we 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were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recognized</a:t>
            </a:r>
            <a:r>
              <a:rPr lang="en-US"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annually </a:t>
            </a:r>
            <a:r>
              <a:rPr sz="11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with </a:t>
            </a:r>
            <a:r>
              <a:rPr sz="115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record number 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of </a:t>
            </a:r>
            <a:r>
              <a:rPr lang="en-US"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best-in-class honors, ranging from Most News Coverage, Most Engaging, Most Creative, Best PR Stunt and Best Return on Investment. We were also awarded  Bulldog Reporter’s Top PR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Campaign of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the</a:t>
            </a:r>
            <a:r>
              <a:rPr sz="1150" i="1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Year.</a:t>
            </a:r>
            <a:r>
              <a:rPr lang="en-US"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He surprised us with that one.</a:t>
            </a:r>
            <a:endParaRPr sz="115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lang="en-US"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derekPR’s unique business model allowed him to keep our brand top of mind every single day, and I genuinely believe that was the key differentiator behind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our </a:t>
            </a:r>
            <a:r>
              <a:rPr sz="115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 </a:t>
            </a:r>
            <a:r>
              <a:rPr sz="115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successes. </a:t>
            </a:r>
            <a:r>
              <a:rPr sz="115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It 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is</a:t>
            </a:r>
            <a:r>
              <a:rPr lang="en-US"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rare to 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find </a:t>
            </a:r>
            <a:r>
              <a:rPr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agency that </a:t>
            </a:r>
            <a:r>
              <a:rPr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can</a:t>
            </a:r>
            <a:r>
              <a:rPr lang="en-US"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manage </a:t>
            </a:r>
            <a:r>
              <a:rPr sz="115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both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day-to-day </a:t>
            </a:r>
            <a:r>
              <a:rPr sz="1150" i="1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needs </a:t>
            </a:r>
            <a:r>
              <a:rPr sz="11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while</a:t>
            </a:r>
            <a:r>
              <a:rPr lang="en-US" sz="11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exhibiting </a:t>
            </a:r>
            <a:r>
              <a:rPr sz="115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such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creative energy to</a:t>
            </a:r>
            <a:r>
              <a:rPr lang="en-US"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garner coveted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industry</a:t>
            </a:r>
            <a:r>
              <a:rPr sz="1150" i="1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awards.</a:t>
            </a:r>
            <a:endParaRPr sz="115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endParaRPr lang="en-US" sz="12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lang="en-US" sz="12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derekPR is </a:t>
            </a:r>
            <a:r>
              <a:rPr sz="115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simply </a:t>
            </a:r>
            <a:r>
              <a:rPr sz="115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that</a:t>
            </a:r>
            <a:r>
              <a:rPr sz="115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good.</a:t>
            </a:r>
            <a:endParaRPr sz="115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Franklin Gothic Medium"/>
              <a:cs typeface="Franklin Gothic Medium"/>
            </a:endParaRPr>
          </a:p>
          <a:p>
            <a:pPr marL="12700" marR="281305">
              <a:lnSpc>
                <a:spcPct val="100099"/>
              </a:lnSpc>
            </a:pPr>
            <a:r>
              <a:rPr sz="1150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Amy </a:t>
            </a:r>
            <a:r>
              <a:rPr sz="115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Freshwater</a:t>
            </a:r>
            <a:endParaRPr lang="en-US" sz="1150" spc="-1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  <a:p>
            <a:pPr marL="12700" marR="281305">
              <a:lnSpc>
                <a:spcPct val="100099"/>
              </a:lnSpc>
            </a:pPr>
            <a:r>
              <a:rPr lang="en-US" sz="115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sz="115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VP </a:t>
            </a:r>
            <a:r>
              <a:rPr sz="115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Public  </a:t>
            </a:r>
            <a:r>
              <a:rPr sz="115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Relation</a:t>
            </a:r>
            <a:r>
              <a:rPr lang="en-US" sz="115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s, </a:t>
            </a:r>
            <a:r>
              <a:rPr sz="115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Crisis</a:t>
            </a:r>
            <a:r>
              <a:rPr lang="en-US" sz="115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M</a:t>
            </a:r>
            <a:r>
              <a:rPr sz="115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anagement,</a:t>
            </a:r>
            <a:r>
              <a:rPr lang="en-US" sz="115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Corporate Communication, </a:t>
            </a:r>
            <a:r>
              <a:rPr sz="115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Carlson </a:t>
            </a:r>
            <a:r>
              <a:rPr sz="115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Restaurants</a:t>
            </a:r>
            <a:r>
              <a:rPr sz="1150" spc="-9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5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Worldwide</a:t>
            </a:r>
            <a:endParaRPr lang="en-US" sz="1150" spc="-2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  <a:p>
            <a:pPr marL="12700" marR="281305">
              <a:lnSpc>
                <a:spcPct val="100099"/>
              </a:lnSpc>
            </a:pPr>
            <a:endParaRPr lang="en-US" sz="1150" spc="-20" dirty="0">
              <a:solidFill>
                <a:schemeClr val="accent1">
                  <a:lumMod val="50000"/>
                </a:schemeClr>
              </a:solidFill>
              <a:latin typeface="Franklin Gothic Medium"/>
              <a:cs typeface="Franklin Gothic Medium"/>
            </a:endParaRPr>
          </a:p>
          <a:p>
            <a:pPr marL="12700" marR="281305">
              <a:lnSpc>
                <a:spcPct val="100099"/>
              </a:lnSpc>
            </a:pPr>
            <a:r>
              <a:rPr lang="en-US" sz="1200" b="1" dirty="0">
                <a:solidFill>
                  <a:schemeClr val="bg1"/>
                </a:solidFill>
              </a:rPr>
              <a:t>TGI Fridays | Agency of Record (4 years)</a:t>
            </a:r>
            <a:endParaRPr sz="1200" b="1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460992" y="158495"/>
            <a:ext cx="445008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429000" y="2057400"/>
            <a:ext cx="771712" cy="880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343400" y="2209800"/>
            <a:ext cx="137160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048000" y="3124200"/>
            <a:ext cx="1600200" cy="47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47800" y="3810000"/>
            <a:ext cx="1167383" cy="722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732450" y="3680534"/>
            <a:ext cx="1136903" cy="896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52400" y="3886200"/>
            <a:ext cx="11430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581400" y="4572000"/>
            <a:ext cx="1371600" cy="685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286000" y="4648200"/>
            <a:ext cx="1066800" cy="76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848600" y="5410200"/>
            <a:ext cx="838200" cy="7991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334000" y="5436833"/>
            <a:ext cx="1106424" cy="6553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684233" y="5472344"/>
            <a:ext cx="1463039" cy="685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52400" y="1295400"/>
            <a:ext cx="1289304" cy="7345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048000" y="1447800"/>
            <a:ext cx="1356360" cy="4632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848600" y="1295400"/>
            <a:ext cx="1191767" cy="6949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52400" y="2133600"/>
            <a:ext cx="1219200" cy="6126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524000" y="2057400"/>
            <a:ext cx="838200" cy="8625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529831" y="3787066"/>
            <a:ext cx="1371600" cy="6888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772400" y="2895600"/>
            <a:ext cx="990600" cy="7173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673788" y="5476042"/>
            <a:ext cx="990600" cy="74980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A8B93A1-7B21-45D0-A54D-2F7B5A935578}"/>
              </a:ext>
            </a:extLst>
          </p:cNvPr>
          <p:cNvPicPr preferRelativeResize="0"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24400"/>
            <a:ext cx="1752600" cy="4572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E84097-C1F9-3BA1-A950-8F5CE2D64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7" y="3531833"/>
            <a:ext cx="838200" cy="9886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1EBA32-242C-FEAB-9A37-E3B29037E2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133600"/>
            <a:ext cx="1447800" cy="5590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C603347-55C1-13EE-77DF-3C16FFD959F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71600"/>
            <a:ext cx="1524000" cy="5348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762C07-8A82-A14C-C10D-E232C382C2A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400"/>
            <a:ext cx="1371600" cy="4734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5B1E3-B47D-94DB-16CC-45C9FED0B3A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09800"/>
            <a:ext cx="1371600" cy="4930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A7EBD0-117F-9AF1-3019-76D042BCC3C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24400"/>
            <a:ext cx="1828800" cy="5082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71438E-1FE0-04C2-4AA7-956B6C249B8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4800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4C59F9A-D1E4-0AB8-A1E5-61C7E694454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838200" cy="7403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9D0F802-19FA-4985-490A-1F1F1DF3770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" y="5578875"/>
            <a:ext cx="1371600" cy="685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D28155-8B94-4295-F6A2-279AB19219F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1066800" cy="685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B5A47D-E02B-3970-F9AF-4A675BF67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513625"/>
            <a:ext cx="1219200" cy="7204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6824422-0D62-F17E-A1AE-A7EBF9F1DE2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71600"/>
            <a:ext cx="1676400" cy="563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147829-E8C0-B51E-F500-1E25D1A047A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086600"/>
            <a:ext cx="1151343" cy="5969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0E9A879-A9E7-11FB-E4E7-3AB48800346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0000"/>
            <a:ext cx="1219200" cy="6858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7110A92-05A7-A4CB-861A-EA60B75FC82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1569177" cy="6764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4163685-2726-0552-E6AA-89A9A32F8D9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0"/>
            <a:ext cx="767426" cy="838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1232CBB-A6E7-DCCB-1F71-43A061688D2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95600"/>
            <a:ext cx="1066800" cy="6355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B079D2E-668F-4693-F434-F7189089402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400" y="2895600"/>
            <a:ext cx="533400" cy="7841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5BA0A4F-123B-FFDB-CF38-4D80F9B46A8C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43200"/>
            <a:ext cx="986118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91886"/>
            <a:ext cx="12725399" cy="7249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068" y="573735"/>
            <a:ext cx="719013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4595" algn="l"/>
              </a:tabLst>
            </a:pPr>
            <a:r>
              <a:rPr lang="en-US" sz="3600" i="1" spc="254" dirty="0">
                <a:solidFill>
                  <a:schemeClr val="tx2">
                    <a:lumMod val="75000"/>
                  </a:schemeClr>
                </a:solidFill>
                <a:latin typeface="Franklin Gothic Medium"/>
                <a:cs typeface="Franklin Gothic Medium"/>
              </a:rPr>
              <a:t>IN THE NEWS. AS THE EXPERT.</a:t>
            </a:r>
            <a:endParaRPr sz="3600" i="1" dirty="0">
              <a:solidFill>
                <a:schemeClr val="tx2">
                  <a:lumMod val="75000"/>
                </a:schemeClr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968" y="1188719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492353" y="1432051"/>
            <a:ext cx="5375047" cy="48994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hlinkClick r:id="rId3"/>
              </a:rPr>
              <a:t>How </a:t>
            </a:r>
            <a:r>
              <a:rPr spc="-5" dirty="0">
                <a:hlinkClick r:id="rId3"/>
              </a:rPr>
              <a:t>one restaurant </a:t>
            </a:r>
            <a:r>
              <a:rPr lang="en-US" spc="-5" dirty="0">
                <a:hlinkClick r:id="rId3"/>
              </a:rPr>
              <a:t>brand </a:t>
            </a:r>
            <a:r>
              <a:rPr spc="-5" dirty="0">
                <a:hlinkClick r:id="rId3"/>
              </a:rPr>
              <a:t>responded to</a:t>
            </a:r>
            <a:r>
              <a:rPr lang="en-US" spc="-5" dirty="0">
                <a:hlinkClick r:id="rId3"/>
              </a:rPr>
              <a:t> a natural</a:t>
            </a:r>
            <a:r>
              <a:rPr spc="-30" dirty="0">
                <a:hlinkClick r:id="rId3"/>
              </a:rPr>
              <a:t> </a:t>
            </a:r>
            <a:r>
              <a:rPr spc="-10" dirty="0">
                <a:hlinkClick r:id="rId3"/>
              </a:rPr>
              <a:t>disaster</a:t>
            </a:r>
          </a:p>
          <a:p>
            <a:pPr marL="12700" marR="263525">
              <a:lnSpc>
                <a:spcPct val="100000"/>
              </a:lnSpc>
              <a:spcBef>
                <a:spcPts val="20"/>
              </a:spcBef>
            </a:pP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“Our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priority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was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making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sure our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team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members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were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OK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do</a:t>
            </a:r>
            <a:r>
              <a:rPr lang="en-US"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everything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possible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help them,” said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</a:t>
            </a:r>
            <a:r>
              <a:rPr lang="en-US"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with derekPR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,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who </a:t>
            </a:r>
            <a:r>
              <a:rPr lang="en-US"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emailed</a:t>
            </a:r>
            <a:r>
              <a:rPr sz="1200" i="1" u="none" spc="2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responses</a:t>
            </a:r>
            <a:r>
              <a:rPr lang="en-US"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from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Applebee’s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group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in Joplin.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“Every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team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member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has been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accounted  </a:t>
            </a:r>
            <a:r>
              <a:rPr sz="1200" i="1" u="none" spc="-3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for,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but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many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have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lost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their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homes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and/or</a:t>
            </a:r>
            <a:r>
              <a:rPr sz="1200" i="1" u="none" spc="19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belongings.”</a:t>
            </a:r>
            <a:endParaRPr sz="1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13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pc="-10" dirty="0">
                <a:hlinkClick r:id="rId4"/>
              </a:rPr>
              <a:t>How </a:t>
            </a:r>
            <a:r>
              <a:rPr spc="-5" dirty="0">
                <a:hlinkClick r:id="rId4"/>
              </a:rPr>
              <a:t>restaurant chains </a:t>
            </a:r>
            <a:r>
              <a:rPr lang="en-US" spc="-5" dirty="0">
                <a:hlinkClick r:id="rId4"/>
              </a:rPr>
              <a:t>should </a:t>
            </a:r>
            <a:r>
              <a:rPr spc="-5" dirty="0">
                <a:hlinkClick r:id="rId4"/>
              </a:rPr>
              <a:t>handle viral</a:t>
            </a:r>
            <a:r>
              <a:rPr spc="-40" dirty="0">
                <a:hlinkClick r:id="rId4"/>
              </a:rPr>
              <a:t> </a:t>
            </a:r>
            <a:r>
              <a:rPr spc="-5" dirty="0">
                <a:hlinkClick r:id="rId4"/>
              </a:rPr>
              <a:t>speculation</a:t>
            </a:r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“My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advice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lang="en-US"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ounterintuitive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marketing,”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said </a:t>
            </a:r>
            <a:r>
              <a:rPr lang="en-US"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derekPR’s </a:t>
            </a:r>
            <a:r>
              <a:rPr lang="en-US" sz="1200" i="1" u="none" spc="-10" dirty="0">
                <a:solidFill>
                  <a:srgbClr val="36486C"/>
                </a:solidFill>
              </a:rPr>
              <a:t>Derek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Farley. </a:t>
            </a:r>
            <a:r>
              <a:rPr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“The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best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way to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handle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things </a:t>
            </a:r>
            <a:r>
              <a:rPr sz="1200" i="1" u="none" spc="-4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like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this from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perspective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lang="en-US"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let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it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ride.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If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you’re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having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winning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streak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or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pitching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perfect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game, the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last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thing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do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start</a:t>
            </a:r>
            <a:r>
              <a:rPr sz="1200" i="1" u="none" spc="2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talking</a:t>
            </a:r>
            <a:r>
              <a:rPr lang="en-US"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about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it.”</a:t>
            </a:r>
            <a:endParaRPr sz="1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13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pc="-5" dirty="0">
                <a:hlinkClick r:id="rId5"/>
              </a:rPr>
              <a:t>Secret menus boost </a:t>
            </a:r>
            <a:r>
              <a:rPr dirty="0">
                <a:hlinkClick r:id="rId5"/>
              </a:rPr>
              <a:t>buzz </a:t>
            </a:r>
            <a:r>
              <a:rPr spc="-5" dirty="0">
                <a:hlinkClick r:id="rId5"/>
              </a:rPr>
              <a:t>at </a:t>
            </a:r>
            <a:r>
              <a:rPr spc="-10" dirty="0">
                <a:hlinkClick r:id="rId5"/>
              </a:rPr>
              <a:t>Panera, </a:t>
            </a:r>
            <a:r>
              <a:rPr spc="-30" dirty="0">
                <a:hlinkClick r:id="rId5"/>
              </a:rPr>
              <a:t>Taco </a:t>
            </a:r>
            <a:r>
              <a:rPr spc="-5" dirty="0">
                <a:hlinkClick r:id="rId5"/>
              </a:rPr>
              <a:t>Bell,</a:t>
            </a:r>
            <a:r>
              <a:rPr spc="40" dirty="0">
                <a:hlinkClick r:id="rId5"/>
              </a:rPr>
              <a:t> </a:t>
            </a:r>
            <a:r>
              <a:rPr spc="-5" dirty="0">
                <a:hlinkClick r:id="rId5"/>
              </a:rPr>
              <a:t>McDonald's</a:t>
            </a:r>
          </a:p>
          <a:p>
            <a:pPr marL="12700" marR="59690">
              <a:lnSpc>
                <a:spcPct val="100000"/>
              </a:lnSpc>
              <a:spcBef>
                <a:spcPts val="15"/>
              </a:spcBef>
            </a:pP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Ah, yes, the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coolness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quotient.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“It's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there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build </a:t>
            </a:r>
            <a:r>
              <a:rPr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elevated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level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affinity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select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few,” says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guru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Farley.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But, he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says,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there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can be</a:t>
            </a:r>
            <a:r>
              <a:rPr sz="1200" i="1" u="none" spc="2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</a:t>
            </a:r>
            <a:r>
              <a:rPr lang="en-US"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downside</a:t>
            </a:r>
            <a:r>
              <a:rPr lang="en-US"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.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“You </a:t>
            </a:r>
            <a:r>
              <a:rPr sz="1200" i="1" u="none" spc="-3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may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build </a:t>
            </a:r>
            <a:r>
              <a:rPr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buzz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about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your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brand,"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says,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"but I'd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rather</a:t>
            </a:r>
            <a:r>
              <a:rPr sz="1200" i="1" u="none" spc="2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sell</a:t>
            </a:r>
            <a:r>
              <a:rPr lang="en-US"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something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that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appeals </a:t>
            </a:r>
            <a:r>
              <a:rPr sz="1200" i="1" u="none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lot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than a</a:t>
            </a:r>
            <a:r>
              <a:rPr sz="1200" i="1" u="none" spc="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few.”</a:t>
            </a:r>
            <a:endParaRPr sz="1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13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>
                <a:hlinkClick r:id="rId5"/>
              </a:rPr>
              <a:t>Consumers </a:t>
            </a:r>
            <a:r>
              <a:rPr lang="en-US" dirty="0">
                <a:hlinkClick r:id="rId5"/>
              </a:rPr>
              <a:t>are </a:t>
            </a:r>
            <a:r>
              <a:rPr spc="-5" dirty="0">
                <a:hlinkClick r:id="rId5"/>
              </a:rPr>
              <a:t>demanding more mobile meal</a:t>
            </a:r>
            <a:r>
              <a:rPr spc="-70" dirty="0">
                <a:hlinkClick r:id="rId5"/>
              </a:rPr>
              <a:t> </a:t>
            </a:r>
            <a:r>
              <a:rPr spc="-5" dirty="0">
                <a:hlinkClick r:id="rId5"/>
              </a:rPr>
              <a:t>options</a:t>
            </a:r>
            <a:r>
              <a:rPr lang="en-US" spc="-5" dirty="0">
                <a:hlinkClick r:id="rId5"/>
              </a:rPr>
              <a:t>.</a:t>
            </a:r>
            <a:endParaRPr spc="-5" dirty="0">
              <a:hlinkClick r:id="rId5"/>
            </a:endParaRPr>
          </a:p>
          <a:p>
            <a:pPr marL="12700" marR="113664">
              <a:lnSpc>
                <a:spcPct val="100000"/>
              </a:lnSpc>
              <a:spcBef>
                <a:spcPts val="20"/>
              </a:spcBef>
            </a:pP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“American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diners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suffer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from </a:t>
            </a:r>
            <a:r>
              <a:rPr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extreme </a:t>
            </a:r>
            <a:r>
              <a:rPr sz="1200" i="1" u="none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case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impatience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have </a:t>
            </a:r>
            <a:r>
              <a:rPr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</a:t>
            </a:r>
            <a:r>
              <a:rPr lang="en-US" sz="1200" i="1" u="none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insatiable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need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for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convenience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that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only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technology </a:t>
            </a:r>
            <a:r>
              <a:rPr sz="1200" i="1" u="none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can cure,”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</a:t>
            </a:r>
            <a:r>
              <a:rPr lang="en-US"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industry </a:t>
            </a:r>
            <a:r>
              <a:rPr sz="1200" i="1" u="none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publicist </a:t>
            </a:r>
            <a:r>
              <a:rPr sz="1200" i="1" u="none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</a:t>
            </a:r>
            <a:r>
              <a:rPr sz="1200" i="1" u="none" spc="9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</a:t>
            </a:r>
            <a:r>
              <a:rPr lang="en-US"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of derekPR</a:t>
            </a:r>
            <a:r>
              <a:rPr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.</a:t>
            </a:r>
            <a:r>
              <a:rPr lang="en-US" sz="1200" i="1" u="none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endParaRPr sz="1200" dirty="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5968" y="2584704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8834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05968" y="3867911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8834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05968" y="5154167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8834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248400" y="1432051"/>
            <a:ext cx="5638799" cy="4945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z="16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Free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meals to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veterans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give restaurants </a:t>
            </a:r>
            <a:r>
              <a:rPr lang="en-US"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a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PR</a:t>
            </a:r>
            <a:r>
              <a:rPr sz="1600" u="sng" spc="-1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6"/>
              </a:rPr>
              <a:t>boost</a:t>
            </a:r>
            <a:endParaRPr sz="1600" dirty="0">
              <a:latin typeface="Franklin Gothic Medium"/>
              <a:cs typeface="Franklin Gothic Medium"/>
            </a:endParaRPr>
          </a:p>
          <a:p>
            <a:pPr marL="13335" marR="106680">
              <a:lnSpc>
                <a:spcPct val="100000"/>
              </a:lnSpc>
              <a:spcBef>
                <a:spcPts val="20"/>
              </a:spcBef>
            </a:pP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“It's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good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food meets goodwill,”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 Derek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Farley,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president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 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chain </a:t>
            </a:r>
            <a:r>
              <a:rPr lang="en-US"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derekPR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.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”There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are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24 million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veterans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troops,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they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all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remember  who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feeds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them for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free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on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their day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</a:t>
            </a:r>
            <a:r>
              <a:rPr sz="1200" i="1" spc="14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respect.”</a:t>
            </a:r>
            <a:endParaRPr sz="1200" dirty="0">
              <a:latin typeface="Franklin Gothic Medium"/>
              <a:cs typeface="Franklin Gothic Medium"/>
            </a:endParaRPr>
          </a:p>
          <a:p>
            <a:pPr algn="r">
              <a:lnSpc>
                <a:spcPct val="100000"/>
              </a:lnSpc>
            </a:pPr>
            <a:endParaRPr sz="13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Franklin Gothic Medium"/>
              <a:cs typeface="Franklin Gothic Medium"/>
            </a:endParaRPr>
          </a:p>
          <a:p>
            <a:pPr marL="13335">
              <a:lnSpc>
                <a:spcPct val="100000"/>
              </a:lnSpc>
            </a:pP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Pizza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Hut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deal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gets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you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a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$5.55</a:t>
            </a:r>
            <a:r>
              <a:rPr sz="1600" u="sng" spc="-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7"/>
              </a:rPr>
              <a:t>pizza</a:t>
            </a:r>
            <a:r>
              <a:rPr lang="en-US"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</a:rPr>
              <a:t>.</a:t>
            </a:r>
            <a:endParaRPr sz="1600" dirty="0">
              <a:latin typeface="Franklin Gothic Medium"/>
              <a:cs typeface="Franklin Gothic Medium"/>
            </a:endParaRPr>
          </a:p>
          <a:p>
            <a:pPr marL="13335" marR="5080">
              <a:lnSpc>
                <a:spcPct val="100000"/>
              </a:lnSpc>
              <a:spcBef>
                <a:spcPts val="15"/>
              </a:spcBef>
            </a:pP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“If the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consumer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needs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something that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gives them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permission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experiment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with</a:t>
            </a:r>
            <a:r>
              <a:rPr lang="en-US"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brand,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$5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magic number," says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Farley. </a:t>
            </a:r>
            <a:r>
              <a:rPr sz="1200" i="1" spc="-5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"It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consistently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threshold 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that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reinforces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idea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</a:t>
            </a:r>
            <a:r>
              <a:rPr sz="1200" i="1" spc="10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deal.”</a:t>
            </a:r>
            <a:endParaRPr sz="1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13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Franklin Gothic Medium"/>
              <a:cs typeface="Franklin Gothic Medium"/>
            </a:endParaRPr>
          </a:p>
          <a:p>
            <a:pPr marL="13335">
              <a:lnSpc>
                <a:spcPct val="100000"/>
              </a:lnSpc>
            </a:pP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Halloween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freebies </a:t>
            </a:r>
            <a:r>
              <a:rPr lang="en-US"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are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 </a:t>
            </a:r>
            <a:r>
              <a:rPr lang="en-US"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a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8"/>
              </a:rPr>
              <a:t>growing </a:t>
            </a:r>
            <a:r>
              <a:rPr lang="en-US"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</a:rPr>
              <a:t>trend among restaurants.</a:t>
            </a:r>
            <a:endParaRPr sz="1600" dirty="0">
              <a:latin typeface="Franklin Gothic Medium"/>
              <a:cs typeface="Franklin Gothic Medium"/>
            </a:endParaRPr>
          </a:p>
          <a:p>
            <a:pPr marL="13335" marR="34925">
              <a:lnSpc>
                <a:spcPct val="100000"/>
              </a:lnSpc>
              <a:spcBef>
                <a:spcPts val="20"/>
              </a:spcBef>
            </a:pP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</a:t>
            </a:r>
            <a:r>
              <a:rPr lang="en-US"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Just don’t.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Restaurants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are </a:t>
            </a:r>
            <a:r>
              <a:rPr sz="1200" i="1" spc="-4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like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ghost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towns </a:t>
            </a:r>
            <a:r>
              <a:rPr sz="1200" i="1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on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Halloween,”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Farley,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</a:t>
            </a:r>
            <a:r>
              <a:rPr lang="en-US"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industry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guru. </a:t>
            </a:r>
            <a:r>
              <a:rPr sz="1200" i="1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Much </a:t>
            </a:r>
            <a:r>
              <a:rPr sz="1200" i="1" spc="-4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like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Labor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Day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July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4th,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Halloween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holiday that's</a:t>
            </a:r>
            <a:r>
              <a:rPr lang="en-US"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not very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restaurant-friendly,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he</a:t>
            </a:r>
            <a:r>
              <a:rPr sz="1200" i="1" spc="9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says.</a:t>
            </a:r>
            <a:endParaRPr sz="12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2656205" algn="l"/>
              </a:tabLst>
            </a:pPr>
            <a:r>
              <a:rPr sz="1200" u="sng" dirty="0">
                <a:solidFill>
                  <a:srgbClr val="36486C"/>
                </a:solidFill>
                <a:uFill>
                  <a:solidFill>
                    <a:srgbClr val="8F8375"/>
                  </a:solidFill>
                </a:uFill>
                <a:latin typeface="Times New Roman"/>
                <a:cs typeface="Times New Roman"/>
              </a:rPr>
              <a:t> 	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sz="16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Fast-food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deals 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go </a:t>
            </a:r>
            <a:r>
              <a:rPr lang="en-US"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a long way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 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in</a:t>
            </a:r>
            <a:r>
              <a:rPr sz="1600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 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  <a:hlinkClick r:id="rId9"/>
              </a:rPr>
              <a:t>January</a:t>
            </a:r>
            <a:r>
              <a:rPr lang="en-US"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Franklin Gothic Medium"/>
                <a:cs typeface="Franklin Gothic Medium"/>
              </a:rPr>
              <a:t>.</a:t>
            </a:r>
            <a:endParaRPr sz="1600" dirty="0">
              <a:latin typeface="Franklin Gothic Medium"/>
              <a:cs typeface="Franklin Gothic Medium"/>
            </a:endParaRPr>
          </a:p>
          <a:p>
            <a:pPr marL="13335" marR="26034">
              <a:lnSpc>
                <a:spcPct val="100000"/>
              </a:lnSpc>
              <a:spcBef>
                <a:spcPts val="15"/>
              </a:spcBef>
            </a:pPr>
            <a:r>
              <a:rPr sz="1200" i="1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“The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challenge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convince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consumer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that the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deal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so good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that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it simply</a:t>
            </a:r>
            <a:r>
              <a:rPr lang="en-US"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cannot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be passed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up,"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says Derek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Farley,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president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of </a:t>
            </a:r>
            <a:r>
              <a:rPr lang="en-US"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derekPR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,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restaurant</a:t>
            </a:r>
            <a:r>
              <a:rPr lang="en-US"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specialty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public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relations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firm,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who notes that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many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big restaurant chains</a:t>
            </a:r>
            <a:r>
              <a:rPr lang="en-US"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typically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see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sales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drop about </a:t>
            </a:r>
            <a:r>
              <a:rPr sz="1200" i="1" spc="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3%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in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January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vs. </a:t>
            </a:r>
            <a:r>
              <a:rPr sz="1200" i="1" spc="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average month.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"Dining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is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the 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first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easiest thing </a:t>
            </a:r>
            <a:r>
              <a:rPr sz="1200" i="1" spc="-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to </a:t>
            </a:r>
            <a:r>
              <a:rPr sz="1200" i="1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resist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when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you're </a:t>
            </a:r>
            <a:r>
              <a:rPr sz="1200" i="1" spc="-1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being cautious </a:t>
            </a:r>
            <a:r>
              <a:rPr sz="1200" i="1" spc="-2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with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your wallet </a:t>
            </a:r>
            <a:r>
              <a:rPr sz="1200" i="1" dirty="0">
                <a:solidFill>
                  <a:srgbClr val="36486C"/>
                </a:solidFill>
                <a:latin typeface="Franklin Gothic Medium"/>
                <a:cs typeface="Franklin Gothic Medium"/>
              </a:rPr>
              <a:t>and  </a:t>
            </a:r>
            <a:r>
              <a:rPr sz="1200" i="1" spc="-2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your</a:t>
            </a:r>
            <a:r>
              <a:rPr sz="1200" i="1" spc="30" dirty="0">
                <a:solidFill>
                  <a:srgbClr val="36486C"/>
                </a:solidFill>
                <a:latin typeface="Franklin Gothic Medium"/>
                <a:cs typeface="Franklin Gothic Medium"/>
              </a:rPr>
              <a:t> </a:t>
            </a:r>
            <a:r>
              <a:rPr sz="1200" i="1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gut.”</a:t>
            </a:r>
            <a:endParaRPr sz="1200" dirty="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43471" y="2435351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8833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43471" y="3605784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8833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543800" y="304800"/>
            <a:ext cx="2697479" cy="515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2021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r>
              <a:rPr spc="5" dirty="0"/>
              <a:t>|</a:t>
            </a:r>
            <a:r>
              <a:rPr spc="165" dirty="0"/>
              <a:t> </a:t>
            </a:r>
            <a:fld id="{81D60167-4931-47E6-BA6A-407CBD079E47}" type="slidenum">
              <a:rPr spc="5" dirty="0"/>
              <a:t>3</a:t>
            </a:fld>
            <a:endParaRPr spc="5" dirty="0"/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AED340DB-2C46-494C-9EE9-C4760B916337}"/>
              </a:ext>
            </a:extLst>
          </p:cNvPr>
          <p:cNvSpPr txBox="1"/>
          <p:nvPr/>
        </p:nvSpPr>
        <p:spPr>
          <a:xfrm>
            <a:off x="10668000" y="63246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2026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10439400" y="381000"/>
            <a:ext cx="1048511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068" y="3159632"/>
            <a:ext cx="749493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9955" algn="l"/>
              </a:tabLst>
            </a:pPr>
            <a:r>
              <a:rPr sz="3200" spc="27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sz="3200" spc="3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sz="32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	</a:t>
            </a:r>
            <a:r>
              <a:rPr sz="3200" spc="3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</a:t>
            </a:r>
            <a:r>
              <a:rPr lang="en-US" sz="3200" spc="3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ridays | Agency of Record</a:t>
            </a:r>
            <a:r>
              <a:rPr lang="en-US" sz="3600" spc="3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endParaRPr sz="36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968" y="3773423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24384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05968" y="6650735"/>
            <a:ext cx="11197590" cy="0"/>
          </a:xfrm>
          <a:custGeom>
            <a:avLst/>
            <a:gdLst/>
            <a:ahLst/>
            <a:cxnLst/>
            <a:rect l="l" t="t" r="r" b="b"/>
            <a:pathLst>
              <a:path w="11197590">
                <a:moveTo>
                  <a:pt x="0" y="0"/>
                </a:moveTo>
                <a:lnTo>
                  <a:pt x="11197209" y="0"/>
                </a:lnTo>
              </a:path>
            </a:pathLst>
          </a:custGeom>
          <a:ln w="12192">
            <a:solidFill>
              <a:srgbClr val="8F837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04800" y="3886200"/>
            <a:ext cx="5606770" cy="2183931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890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Agency of Record for TGI Fridays for more than four years</a:t>
            </a:r>
          </a:p>
          <a:p>
            <a:pPr marL="184150" indent="-171450">
              <a:lnSpc>
                <a:spcPct val="100000"/>
              </a:lnSpc>
              <a:spcBef>
                <a:spcPts val="890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Retained to establish category leadership for media relations and public relations</a:t>
            </a:r>
          </a:p>
          <a:p>
            <a:pPr marL="184150" indent="-171450">
              <a:lnSpc>
                <a:spcPct val="100000"/>
              </a:lnSpc>
              <a:spcBef>
                <a:spcPts val="890"/>
              </a:spcBef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Delivered the best news coverage in the brand's history, outperforming brands two and three times its size </a:t>
            </a:r>
            <a:endParaRPr lang="en-US" sz="1400" spc="5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4150" indent="-171450">
              <a:lnSpc>
                <a:spcPct val="100000"/>
              </a:lnSpc>
              <a:spcBef>
                <a:spcPts val="890"/>
              </a:spcBef>
              <a:buFont typeface="Arial" panose="020B0604020202020204" pitchFamily="34" charset="0"/>
              <a:buChar char="•"/>
            </a:pPr>
            <a:r>
              <a:rPr lang="en-US" sz="1400" spc="5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its first project with derekPR, TGI Fridays was recognized with the coveted industry award, Most News Coverage, an award sought across all industries and all classes of competition</a:t>
            </a:r>
            <a:endParaRPr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0" y="3886200"/>
            <a:ext cx="5715000" cy="3030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4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 </a:t>
            </a:r>
            <a:r>
              <a:rPr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partnership, </a:t>
            </a:r>
            <a:r>
              <a:rPr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TGI Fridays </a:t>
            </a:r>
            <a:r>
              <a:rPr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also </a:t>
            </a:r>
            <a:r>
              <a:rPr sz="1400" spc="-3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won </a:t>
            </a:r>
            <a:r>
              <a:rPr lang="en-US" sz="1400" spc="-3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following national public relations awards: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en-US" sz="1400" spc="-3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9415" marR="301625" lvl="3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sz="1400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ost </a:t>
            </a:r>
            <a:r>
              <a:rPr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</a:t>
            </a:r>
            <a:r>
              <a:rPr sz="14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Campaign</a:t>
            </a:r>
            <a:endParaRPr lang="en-US" sz="1400" spc="-2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9415" marR="301625" lvl="3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 </a:t>
            </a:r>
            <a:r>
              <a:rPr sz="14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Reaction </a:t>
            </a:r>
            <a:r>
              <a:rPr sz="1400" spc="-3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sz="14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Breaking News </a:t>
            </a:r>
            <a:endParaRPr lang="en-US" sz="1400" spc="-2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9415" marR="301625" lvl="3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 </a:t>
            </a:r>
            <a:r>
              <a:rPr sz="140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Return </a:t>
            </a:r>
            <a:r>
              <a:rPr sz="140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</a:t>
            </a:r>
            <a:r>
              <a:rPr sz="14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Investment</a:t>
            </a:r>
            <a:endParaRPr lang="en-US" sz="1400" spc="-2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9415" marR="301625" lvl="3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400" spc="-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  </a:t>
            </a:r>
            <a:r>
              <a:rPr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Engaging</a:t>
            </a:r>
            <a:r>
              <a:rPr lang="en-US"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Campaign</a:t>
            </a:r>
          </a:p>
          <a:p>
            <a:pPr marL="1669415" marR="301625" lvl="3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 PR Stunt</a:t>
            </a: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en-US" sz="1400" spc="-15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 unplanned, one-day campaign created and executed by derekPR earned the industry’s top honor: Best Overall PR Campaign of the Year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97815" marR="30162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07645" marR="38100" indent="-195580">
              <a:lnSpc>
                <a:spcPct val="100000"/>
              </a:lnSpc>
              <a:spcBef>
                <a:spcPts val="795"/>
              </a:spcBef>
            </a:pPr>
            <a:r>
              <a:rPr sz="1400" spc="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endParaRPr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4114800" cy="3044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997952" y="0"/>
            <a:ext cx="4184904" cy="3044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48200" y="990600"/>
            <a:ext cx="2791968" cy="1042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667745" y="6464217"/>
            <a:ext cx="107632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5F833-6484-C9BE-91FB-014EF577C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196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A3519-5101-F0B9-AA2E-C88581AA2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85" y="2154735"/>
            <a:ext cx="6706536" cy="4572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210D0-A7F9-1150-51F8-5B7F6F18F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21" y="204232"/>
            <a:ext cx="2590800" cy="1762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0629A-4874-353E-883D-B0F09C96AB7B}"/>
              </a:ext>
            </a:extLst>
          </p:cNvPr>
          <p:cNvSpPr txBox="1"/>
          <p:nvPr/>
        </p:nvSpPr>
        <p:spPr>
          <a:xfrm>
            <a:off x="8318377" y="443884"/>
            <a:ext cx="3089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#1 IN STORY COUNT </a:t>
            </a:r>
          </a:p>
          <a:p>
            <a:r>
              <a:rPr lang="en-US" b="1" dirty="0"/>
              <a:t>FOUR YEARS IN A ROW</a:t>
            </a:r>
          </a:p>
          <a:p>
            <a:endParaRPr lang="en-US" b="1" dirty="0"/>
          </a:p>
          <a:p>
            <a:r>
              <a:rPr lang="en-US" b="1" dirty="0"/>
              <a:t>WINNER | MOST NEWS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9" y="3048000"/>
            <a:ext cx="12192000" cy="3829574"/>
          </a:xfrm>
          <a:prstGeom prst="rect">
            <a:avLst/>
          </a:prstGeom>
          <a:solidFill>
            <a:srgbClr val="364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33400" y="3124200"/>
            <a:ext cx="7848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Applebee’s | Agency of Record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04811" y="3773067"/>
            <a:ext cx="11197194" cy="0"/>
          </a:xfrm>
          <a:prstGeom prst="line">
            <a:avLst/>
          </a:prstGeom>
          <a:ln w="254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4811" y="6650889"/>
            <a:ext cx="11197194" cy="0"/>
          </a:xfrm>
          <a:prstGeom prst="line">
            <a:avLst/>
          </a:prstGeom>
          <a:ln w="127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04811" y="3997850"/>
            <a:ext cx="11197194" cy="2479149"/>
          </a:xfrm>
          <a:prstGeom prst="rect">
            <a:avLst/>
          </a:prstGeom>
          <a:noFill/>
        </p:spPr>
        <p:txBody>
          <a:bodyPr wrap="square" lIns="0" tIns="0" rIns="0" bIns="0" numCol="2" spcCol="457200" rtlCol="0">
            <a:noAutofit/>
          </a:bodyPr>
          <a:lstStyle/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Agency of Record for two years; ongoing representation of multiple franchise partners within the Applebee’s system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Retained to restore category leadership in several key PR measurement metrics, exceeded all performance targets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Increased earned media performance in year two across multiple campaigns; advertising equivalency increased 39 percent over the partnership  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Secured placement in 100% of Veterans Day coverage in 2010—the only brand to achieve that level of saturation</a:t>
            </a:r>
          </a:p>
          <a:p>
            <a:pPr>
              <a:spcAft>
                <a:spcPts val="800"/>
              </a:spcAft>
              <a:buSzPct val="90000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Improved positive news tonality from 48% to 76%, moving from below to above the 66% industry average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Transformed a one-day Veterans Day initiative into a year-round platform (The Thank You Movement), earning the Most Creative Campaign Overall by the League of American Communications Professionals during the launch year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Orchestrated a USA Today front-page story for its Under 550-Calories menu, managing all multimedia assets and interviews on-site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81000"/>
            <a:ext cx="3429000" cy="1826628"/>
          </a:xfrm>
          <a:prstGeom prst="rect">
            <a:avLst/>
          </a:prstGeom>
        </p:spPr>
      </p:pic>
      <p:sp>
        <p:nvSpPr>
          <p:cNvPr id="11" name="object 33">
            <a:extLst>
              <a:ext uri="{FF2B5EF4-FFF2-40B4-BE49-F238E27FC236}">
                <a16:creationId xmlns:a16="http://schemas.microsoft.com/office/drawing/2014/main" id="{D7D7EC95-33FB-4041-8087-5880C02D9D3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647D7439-0189-4094-B58F-6C9F015935DE}"/>
              </a:ext>
            </a:extLst>
          </p:cNvPr>
          <p:cNvSpPr txBox="1"/>
          <p:nvPr/>
        </p:nvSpPr>
        <p:spPr>
          <a:xfrm>
            <a:off x="10668000" y="63246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3" name="object 33">
            <a:extLst>
              <a:ext uri="{FF2B5EF4-FFF2-40B4-BE49-F238E27FC236}">
                <a16:creationId xmlns:a16="http://schemas.microsoft.com/office/drawing/2014/main" id="{D99F2082-35B3-412A-93C0-F7B949B3F620}"/>
              </a:ext>
            </a:extLst>
          </p:cNvPr>
          <p:cNvSpPr txBox="1"/>
          <p:nvPr/>
        </p:nvSpPr>
        <p:spPr>
          <a:xfrm>
            <a:off x="10820400" y="64770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FA8FE-E507-CEC6-F8EB-C17428FE7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43434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EA1AE7-DE81-EC38-9081-2C53278AF0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200"/>
            <a:ext cx="2185481" cy="2703095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436BCD24-54D4-E02C-AD78-548DFEEFA22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668000" y="6400800"/>
            <a:ext cx="190525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91255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6C8D5-35B1-F936-5F41-E66FE4A2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FAD2CBF-0924-663B-DA7C-E5BC3F41C8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032643"/>
              </p:ext>
            </p:extLst>
          </p:nvPr>
        </p:nvGraphicFramePr>
        <p:xfrm>
          <a:off x="4419600" y="2057400"/>
          <a:ext cx="7772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27E9254-C22F-4D63-2C24-B1F9E94A163B}"/>
              </a:ext>
            </a:extLst>
          </p:cNvPr>
          <p:cNvSpPr txBox="1"/>
          <p:nvPr/>
        </p:nvSpPr>
        <p:spPr>
          <a:xfrm>
            <a:off x="3352800" y="76200"/>
            <a:ext cx="824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APPLEBEE’S DOMINATED AD EQUIVALENCY VIA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EARNED MEDIA COVERAGE UNDER derekPR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0711E-DD5F-6F0E-F374-F4E4412C8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3001348" cy="1500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22F77-C888-D555-F36A-51FF59205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8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9" y="3048000"/>
            <a:ext cx="12192000" cy="3829574"/>
          </a:xfrm>
          <a:prstGeom prst="rect">
            <a:avLst/>
          </a:prstGeom>
          <a:solidFill>
            <a:srgbClr val="364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124200"/>
            <a:ext cx="11582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SSCP Management | Franchise Partner Strategy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04811" y="3773067"/>
            <a:ext cx="11197194" cy="0"/>
          </a:xfrm>
          <a:prstGeom prst="line">
            <a:avLst/>
          </a:prstGeom>
          <a:ln w="254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4811" y="6650889"/>
            <a:ext cx="11197194" cy="0"/>
          </a:xfrm>
          <a:prstGeom prst="line">
            <a:avLst/>
          </a:prstGeom>
          <a:ln w="127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04800" y="4038600"/>
            <a:ext cx="11734800" cy="2514600"/>
          </a:xfrm>
          <a:prstGeom prst="rect">
            <a:avLst/>
          </a:prstGeom>
          <a:noFill/>
        </p:spPr>
        <p:txBody>
          <a:bodyPr wrap="square" lIns="0" tIns="0" rIns="0" bIns="0" numCol="2" spcCol="457200" rtlCol="0">
            <a:noAutofit/>
          </a:bodyPr>
          <a:lstStyle/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Long-term PR partner to SSCP Management, one of Applebee’s largest franchise groups (10+ year relationship)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Retained with three objectives: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Build hyperlocal media networks across all SSCP markets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Drive PR for SSCP-specific campaigns beyond national initiatives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Elevate SSCP within the Applebee’s franchise system through PR performance</a:t>
            </a:r>
          </a:p>
          <a:p>
            <a:pPr>
              <a:spcAft>
                <a:spcPts val="800"/>
              </a:spcAft>
              <a:buSzPct val="90000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>
              <a:spcAft>
                <a:spcPts val="800"/>
              </a:spcAft>
              <a:buSzPct val="90000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Built and manages media relationships across 10 DMAs, including 26 network affiliates and 284 local outlets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Delivered an 11:1 earned media ROI and 26% higher positive coverage than non-SSCP Applebee’s locations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Poppins Regular" pitchFamily="34" charset="-122"/>
                <a:cs typeface="Calibri Light" panose="020F0302020204030204" pitchFamily="34" charset="0"/>
              </a:rPr>
              <a:t>Earned: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Bill Palmer Heart of Applebee’s award, named after the brand’s founder, for its commitment to a specific cause or organization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Marketer of the Year award, for marketing and media excellence within the respective franchise partner community </a:t>
            </a: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D7D7EC95-33FB-4041-8087-5880C02D9D3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647D7439-0189-4094-B58F-6C9F015935DE}"/>
              </a:ext>
            </a:extLst>
          </p:cNvPr>
          <p:cNvSpPr txBox="1"/>
          <p:nvPr/>
        </p:nvSpPr>
        <p:spPr>
          <a:xfrm>
            <a:off x="10668000" y="63246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3" name="object 33">
            <a:extLst>
              <a:ext uri="{FF2B5EF4-FFF2-40B4-BE49-F238E27FC236}">
                <a16:creationId xmlns:a16="http://schemas.microsoft.com/office/drawing/2014/main" id="{D99F2082-35B3-412A-93C0-F7B949B3F620}"/>
              </a:ext>
            </a:extLst>
          </p:cNvPr>
          <p:cNvSpPr txBox="1"/>
          <p:nvPr/>
        </p:nvSpPr>
        <p:spPr>
          <a:xfrm>
            <a:off x="10820400" y="64770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36BCD24-54D4-E02C-AD78-548DFEEFA22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896600" y="6400800"/>
            <a:ext cx="1752855" cy="14298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2026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16DE-E73F-2998-890E-F9ECC41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4762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F512B-3E17-1248-8B60-540330059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"/>
            <a:ext cx="58674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5DE8C-1E23-941C-EA05-FE8D710DD1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52400"/>
            <a:ext cx="1676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0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7" y="3276600"/>
            <a:ext cx="12192000" cy="3829574"/>
          </a:xfrm>
          <a:prstGeom prst="rect">
            <a:avLst/>
          </a:prstGeom>
          <a:solidFill>
            <a:srgbClr val="364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" y="3124200"/>
            <a:ext cx="11887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ON THE BORDER | Turning Brand Assets into Revenue + Community + Media Coverage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33400" y="6845622"/>
            <a:ext cx="11197194" cy="0"/>
          </a:xfrm>
          <a:prstGeom prst="line">
            <a:avLst/>
          </a:prstGeom>
          <a:ln w="12700">
            <a:solidFill>
              <a:srgbClr val="8F8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52400" y="4191000"/>
            <a:ext cx="11811000" cy="2860150"/>
          </a:xfrm>
          <a:prstGeom prst="rect">
            <a:avLst/>
          </a:prstGeom>
          <a:noFill/>
        </p:spPr>
        <p:txBody>
          <a:bodyPr wrap="square" lIns="0" tIns="0" rIns="0" bIns="0" numCol="2" spcCol="457200" rtlCol="0">
            <a:noAutofit/>
          </a:bodyPr>
          <a:lstStyle/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First PR agency of record; established On The Border as the Official Restaurant of National Margarita Day 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Extended that platform across brand-centric holidays, driving sustained comp growth: 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National Margarita Day (+25%)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National Tequila Day (+24.2%)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Veterans Day (+ 26%) </a:t>
            </a:r>
          </a:p>
          <a:p>
            <a:pPr marL="285750" indent="-285750"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Cinco de Mayo (+21%)</a:t>
            </a: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ea typeface="Franklin Gothic Book" charset="0"/>
                <a:cs typeface="Calibri Light" panose="020F0302020204030204" pitchFamily="34" charset="0"/>
              </a:rPr>
              <a:t>Increased overall news coverage by 42%</a:t>
            </a:r>
          </a:p>
          <a:p>
            <a:pPr>
              <a:spcAft>
                <a:spcPts val="800"/>
              </a:spcAft>
              <a:buSzPct val="90000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  <a:p>
            <a:pPr>
              <a:spcAft>
                <a:spcPts val="800"/>
              </a:spcAft>
              <a:buSzPct val="90000"/>
            </a:pPr>
            <a:r>
              <a:rPr lang="en-US" sz="1400" dirty="0">
                <a:solidFill>
                  <a:schemeClr val="bg1"/>
                </a:solidFill>
                <a:ea typeface="Franklin Gothic Book" charset="0"/>
                <a:cs typeface="Calibri Light" panose="020F0302020204030204" pitchFamily="34" charset="0"/>
              </a:rPr>
              <a:t>Delivered 94% positive news tonality vs. 68% industry average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Activated an overlooked in-store asset—the signature bottle chandelier—as a revenue and PR driver during 8 re-openings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Sold 230 bottles at $100 each; generated $23,000 for local charities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Converted a static brand element into a story with community impact 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Took something every guest saw and turned it into something everyone talked about.</a:t>
            </a:r>
            <a:endParaRPr lang="en-US" i="1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  <a:buSzPct val="90000"/>
            </a:pPr>
            <a:r>
              <a:rPr lang="en-US" sz="1000" spc="-5" dirty="0">
                <a:solidFill>
                  <a:schemeClr val="bg1"/>
                </a:solidFill>
              </a:rPr>
              <a:t>					©2026 </a:t>
            </a:r>
            <a:r>
              <a:rPr lang="en-US" sz="1000" spc="-15" dirty="0">
                <a:solidFill>
                  <a:schemeClr val="bg1"/>
                </a:solidFill>
              </a:rPr>
              <a:t>derekPR </a:t>
            </a:r>
            <a:endParaRPr lang="en-US" sz="1000" spc="5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  <a:buSzPct val="90000"/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ea typeface="Franklin Gothic Book" charset="0"/>
              <a:cs typeface="Calibri Light" panose="020F0302020204030204" pitchFamily="34" charset="0"/>
            </a:endParaRP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D7D7EC95-33FB-4041-8087-5880C02D9D3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 flipH="1" flipV="1">
            <a:off x="10820400" y="6477000"/>
            <a:ext cx="129540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647D7439-0189-4094-B58F-6C9F015935DE}"/>
              </a:ext>
            </a:extLst>
          </p:cNvPr>
          <p:cNvSpPr txBox="1"/>
          <p:nvPr/>
        </p:nvSpPr>
        <p:spPr>
          <a:xfrm>
            <a:off x="10668000" y="6324600"/>
            <a:ext cx="1251076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©</a:t>
            </a:r>
            <a:r>
              <a:rPr lang="en-US" sz="900" spc="-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2023 d</a:t>
            </a:r>
            <a:r>
              <a:rPr lang="en-US" sz="900" spc="-15" dirty="0">
                <a:solidFill>
                  <a:srgbClr val="36486C"/>
                </a:solidFill>
                <a:latin typeface="Franklin Gothic Medium"/>
                <a:cs typeface="Franklin Gothic Medium"/>
              </a:rPr>
              <a:t>erekPR</a:t>
            </a:r>
            <a:endParaRPr sz="900" dirty="0">
              <a:latin typeface="Franklin Gothic Medium"/>
              <a:cs typeface="Franklin Gothic Medium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36BCD24-54D4-E02C-AD78-548DFEEFA22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 flipV="1">
            <a:off x="11963400" y="6772388"/>
            <a:ext cx="686055" cy="28148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5" dirty="0"/>
              <a:t>©</a:t>
            </a:r>
            <a:r>
              <a:rPr lang="en-US" spc="-5" dirty="0"/>
              <a:t>2025</a:t>
            </a:r>
            <a:r>
              <a:rPr spc="-5" dirty="0"/>
              <a:t> </a:t>
            </a:r>
            <a:r>
              <a:rPr lang="en-US" spc="-15" dirty="0"/>
              <a:t>derekPR</a:t>
            </a:r>
            <a:r>
              <a:rPr spc="-15" dirty="0"/>
              <a:t> </a:t>
            </a:r>
            <a:endParaRPr spc="5" dirty="0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83BE1442-6DFA-F0C7-F314-EF313906A7EC}"/>
              </a:ext>
            </a:extLst>
          </p:cNvPr>
          <p:cNvSpPr/>
          <p:nvPr/>
        </p:nvSpPr>
        <p:spPr>
          <a:xfrm>
            <a:off x="228600" y="457200"/>
            <a:ext cx="3200400" cy="2295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124F4-EDDA-29A5-B291-2F9FF91C8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"/>
            <a:ext cx="5715000" cy="304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E449CC-5DFF-3405-FD2B-1C76F3CB2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23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89505</TotalTime>
  <Words>2583</Words>
  <Application>Microsoft Office PowerPoint</Application>
  <PresentationFormat>Widescreen</PresentationFormat>
  <Paragraphs>296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Franklin Gothic Book</vt:lpstr>
      <vt:lpstr>Franklin Gothic Medium</vt:lpstr>
      <vt:lpstr>Times New Roman</vt:lpstr>
      <vt:lpstr>Office Theme</vt:lpstr>
      <vt:lpstr>PowerPoint Presentation</vt:lpstr>
      <vt:lpstr>CATEGORY-LEADING RESULTS. DELIVERED REPEATEDLY</vt:lpstr>
      <vt:lpstr>IN THE NEWS. AS THE EXPERT.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AWARDS | ONE STORY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Haren</dc:creator>
  <cp:lastModifiedBy>derekPR</cp:lastModifiedBy>
  <cp:revision>266</cp:revision>
  <cp:lastPrinted>2025-02-24T17:44:18Z</cp:lastPrinted>
  <dcterms:created xsi:type="dcterms:W3CDTF">2020-03-31T17:43:05Z</dcterms:created>
  <dcterms:modified xsi:type="dcterms:W3CDTF">2026-05-05T00:40:55Z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2020-03-31T00:00:00Z</vt:filetime>
  </property>
</Properties>
</file>